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90" r:id="rId3"/>
    <p:sldId id="285" r:id="rId4"/>
    <p:sldId id="259" r:id="rId5"/>
    <p:sldId id="286" r:id="rId6"/>
    <p:sldId id="277" r:id="rId7"/>
    <p:sldId id="278" r:id="rId8"/>
    <p:sldId id="279" r:id="rId9"/>
    <p:sldId id="289" r:id="rId10"/>
    <p:sldId id="287" r:id="rId11"/>
    <p:sldId id="288" r:id="rId12"/>
    <p:sldId id="284" r:id="rId13"/>
    <p:sldId id="282" r:id="rId14"/>
    <p:sldId id="283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9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jpg>
</file>

<file path=ppt/media/image2.png>
</file>

<file path=ppt/media/image21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77346-2E1C-4C72-9FBF-BBD028823453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CACE5-E8D8-4E2D-92DE-694C046010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880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 ?</a:t>
            </a:r>
            <a:r>
              <a:rPr lang="ru-RU" baseline="0" dirty="0"/>
              <a:t> </a:t>
            </a:r>
            <a:r>
              <a:rPr lang="ru-RU" dirty="0"/>
              <a:t>Традиций или</a:t>
            </a:r>
            <a:r>
              <a:rPr lang="ru-RU" baseline="0" dirty="0"/>
              <a:t> </a:t>
            </a:r>
            <a:r>
              <a:rPr lang="ru-RU" dirty="0"/>
              <a:t> успешного опыта ?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8F6C8B-C46D-4414-8215-61FED66112AA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151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CB345C-6312-4D46-8932-138B2D7B96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72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8F6C8B-C46D-4414-8215-61FED66112AA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75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CB345C-6312-4D46-8932-138B2D7B96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29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6:notes"/>
          <p:cNvSpPr txBox="1">
            <a:spLocks noGrp="1"/>
          </p:cNvSpPr>
          <p:nvPr>
            <p:ph type="body" idx="1"/>
          </p:nvPr>
        </p:nvSpPr>
        <p:spPr>
          <a:xfrm>
            <a:off x="679768" y="4718926"/>
            <a:ext cx="543814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19875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966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373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497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775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/>
          <p:cNvSpPr>
            <a:spLocks noGrp="1"/>
          </p:cNvSpPr>
          <p:nvPr>
            <p:ph type="pic" sz="quarter" idx="14" hasCustomPrompt="1"/>
          </p:nvPr>
        </p:nvSpPr>
        <p:spPr>
          <a:xfrm>
            <a:off x="5378261" y="1067118"/>
            <a:ext cx="6006395" cy="52273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/>
              <a:t>Pattern</a:t>
            </a:r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5" hasCustomPrompt="1"/>
          </p:nvPr>
        </p:nvSpPr>
        <p:spPr>
          <a:xfrm>
            <a:off x="670175" y="1840522"/>
            <a:ext cx="3634317" cy="22650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426715" marR="0" indent="-426715" algn="l" defTabSz="-22478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1440" baseline="0">
                <a:solidFill>
                  <a:srgbClr val="001D4D"/>
                </a:solidFill>
              </a:defRPr>
            </a:lvl1pPr>
            <a:lvl2pPr marL="548635" indent="0">
              <a:buNone/>
              <a:defRPr sz="1920">
                <a:solidFill>
                  <a:srgbClr val="FFFFFF"/>
                </a:solidFill>
              </a:defRPr>
            </a:lvl2pPr>
            <a:lvl3pPr marL="1097269" indent="0">
              <a:buNone/>
              <a:defRPr sz="1920">
                <a:solidFill>
                  <a:srgbClr val="FFFFFF"/>
                </a:solidFill>
              </a:defRPr>
            </a:lvl3pPr>
            <a:lvl4pPr marL="1645904" indent="0">
              <a:buNone/>
              <a:defRPr sz="1920">
                <a:solidFill>
                  <a:srgbClr val="FFFFFF"/>
                </a:solidFill>
              </a:defRPr>
            </a:lvl4pPr>
            <a:lvl5pPr marL="2194538" indent="0">
              <a:buNone/>
              <a:defRPr sz="192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err="1"/>
              <a:t>Подраздел</a:t>
            </a:r>
            <a:r>
              <a:rPr lang="en-US"/>
              <a:t> 1</a:t>
            </a:r>
          </a:p>
          <a:p>
            <a:pPr marL="426715" marR="0" lvl="0" indent="-426715" algn="l" defTabSz="-22478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err="1"/>
              <a:t>Подраздел</a:t>
            </a:r>
            <a:r>
              <a:rPr lang="en-US"/>
              <a:t> 2</a:t>
            </a:r>
          </a:p>
          <a:p>
            <a:pPr marL="426715" marR="0" lvl="0" indent="-426715" algn="l" defTabSz="-22478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err="1"/>
              <a:t>Подраздел</a:t>
            </a:r>
            <a:r>
              <a:rPr lang="en-US"/>
              <a:t> 3</a:t>
            </a:r>
          </a:p>
          <a:p>
            <a:pPr marL="426715" marR="0" lvl="0" indent="-426715" algn="l" defTabSz="-22478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err="1"/>
              <a:t>Подраздел</a:t>
            </a:r>
            <a:r>
              <a:rPr lang="en-US"/>
              <a:t> 4</a:t>
            </a:r>
          </a:p>
          <a:p>
            <a:pPr marL="426715" marR="0" lvl="0" indent="-426715" algn="l" defTabSz="-22478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err="1"/>
              <a:t>Подраздел</a:t>
            </a:r>
            <a:r>
              <a:rPr lang="en-US"/>
              <a:t> 5</a:t>
            </a:r>
          </a:p>
          <a:p>
            <a:pPr lvl="0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41308" y="198172"/>
            <a:ext cx="1975665" cy="386264"/>
          </a:xfrm>
          <a:prstGeom prst="rect">
            <a:avLst/>
          </a:prstGeom>
        </p:spPr>
      </p:pic>
      <p:sp>
        <p:nvSpPr>
          <p:cNvPr id="1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0388" y="238760"/>
            <a:ext cx="6934215" cy="98552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640" b="1" baseline="0">
                <a:solidFill>
                  <a:schemeClr val="tx1"/>
                </a:solidFill>
              </a:defRPr>
            </a:lvl1pPr>
            <a:lvl2pPr marL="548635" indent="0">
              <a:buNone/>
              <a:defRPr/>
            </a:lvl2pPr>
            <a:lvl3pPr marL="1097269" indent="0">
              <a:buNone/>
              <a:defRPr/>
            </a:lvl3pPr>
            <a:lvl4pPr marL="1645904" indent="0">
              <a:buNone/>
              <a:defRPr/>
            </a:lvl4pPr>
            <a:lvl5pPr marL="2194538" indent="0">
              <a:buNone/>
              <a:defRPr/>
            </a:lvl5pPr>
          </a:lstStyle>
          <a:p>
            <a:pPr lvl="0"/>
            <a:r>
              <a:rPr lang="bg-BG"/>
              <a:t>Н</a:t>
            </a:r>
            <a:r>
              <a:rPr lang="ru-RU" err="1"/>
              <a:t>азвание</a:t>
            </a:r>
            <a:r>
              <a:rPr lang="ru-RU"/>
              <a:t> раздела (слайд разделитель)</a:t>
            </a:r>
            <a:endParaRPr lang="en-US"/>
          </a:p>
        </p:txBody>
      </p:sp>
      <p:sp>
        <p:nvSpPr>
          <p:cNvPr id="20" name="Footer Placeholder 12"/>
          <p:cNvSpPr>
            <a:spLocks noGrp="1"/>
          </p:cNvSpPr>
          <p:nvPr>
            <p:ph type="ftr" sz="quarter" idx="11"/>
          </p:nvPr>
        </p:nvSpPr>
        <p:spPr>
          <a:xfrm rot="16200000">
            <a:off x="10033040" y="2576410"/>
            <a:ext cx="3474720" cy="40569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96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1231</a:t>
            </a:r>
          </a:p>
        </p:txBody>
      </p:sp>
    </p:spTree>
    <p:extLst>
      <p:ext uri="{BB962C8B-B14F-4D97-AF65-F5344CB8AC3E}">
        <p14:creationId xmlns:p14="http://schemas.microsoft.com/office/powerpoint/2010/main" val="2400273771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olumn">
  <p:cSld name="Text Colum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 rot="-5400000">
            <a:off x="9642197" y="2601313"/>
            <a:ext cx="3474720" cy="405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866">
                <a:solidFill>
                  <a:schemeClr val="accent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1231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609602" y="396235"/>
            <a:ext cx="5633153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182" marR="0" lvl="0" indent="-22859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rgbClr val="001D4D"/>
              </a:buClr>
              <a:buSzPts val="1300"/>
              <a:buFont typeface="Arial"/>
              <a:buNone/>
              <a:defRPr sz="1300" b="0">
                <a:solidFill>
                  <a:srgbClr val="001D4D"/>
                </a:solidFill>
              </a:defRPr>
            </a:lvl1pPr>
            <a:lvl2pPr marL="914364" lvl="1" indent="-228590" algn="l"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3033"/>
              <a:buNone/>
              <a:defRPr/>
            </a:lvl2pPr>
            <a:lvl3pPr marL="1371545" lvl="2" indent="-22859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3pPr>
            <a:lvl4pPr marL="1828727" lvl="3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None/>
              <a:defRPr/>
            </a:lvl4pPr>
            <a:lvl5pPr marL="2285909" lvl="4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None/>
              <a:defRPr/>
            </a:lvl5pPr>
            <a:lvl6pPr marL="2743091" lvl="5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272" lvl="6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454" lvl="7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36" lvl="8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2"/>
          </p:nvPr>
        </p:nvSpPr>
        <p:spPr>
          <a:xfrm>
            <a:off x="609602" y="619752"/>
            <a:ext cx="5633153" cy="264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182" marR="0" lvl="0" indent="-22859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rgbClr val="00C8B3"/>
              </a:buClr>
              <a:buSzPts val="1300"/>
              <a:buFont typeface="Arial"/>
              <a:buNone/>
              <a:defRPr sz="1300" b="0">
                <a:solidFill>
                  <a:srgbClr val="00C8B3"/>
                </a:solidFill>
              </a:defRPr>
            </a:lvl1pPr>
            <a:lvl2pPr marL="914364" lvl="1" indent="-228590" algn="l"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3033"/>
              <a:buNone/>
              <a:defRPr/>
            </a:lvl2pPr>
            <a:lvl3pPr marL="1371545" lvl="2" indent="-22859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/>
            </a:lvl3pPr>
            <a:lvl4pPr marL="1828727" lvl="3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None/>
              <a:defRPr/>
            </a:lvl4pPr>
            <a:lvl5pPr marL="2285909" lvl="4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None/>
              <a:defRPr/>
            </a:lvl5pPr>
            <a:lvl6pPr marL="2743091" lvl="5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272" lvl="6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454" lvl="7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36" lvl="8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3"/>
          </p:nvPr>
        </p:nvSpPr>
        <p:spPr>
          <a:xfrm>
            <a:off x="609602" y="2357121"/>
            <a:ext cx="10340623" cy="393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182" lvl="0" indent="-228590" algn="l">
              <a:spcBef>
                <a:spcPts val="217"/>
              </a:spcBef>
              <a:spcAft>
                <a:spcPts val="0"/>
              </a:spcAft>
              <a:buClr>
                <a:srgbClr val="001D4D"/>
              </a:buClr>
              <a:buSzPts val="1083"/>
              <a:buNone/>
              <a:defRPr sz="1082">
                <a:solidFill>
                  <a:srgbClr val="001D4D"/>
                </a:solidFill>
              </a:defRPr>
            </a:lvl1pPr>
            <a:lvl2pPr marL="914364" lvl="1" indent="-228590" algn="l">
              <a:spcBef>
                <a:spcPts val="302"/>
              </a:spcBef>
              <a:spcAft>
                <a:spcPts val="0"/>
              </a:spcAft>
              <a:buClr>
                <a:schemeClr val="dk1"/>
              </a:buClr>
              <a:buSzPts val="1517"/>
              <a:buNone/>
              <a:defRPr sz="1517"/>
            </a:lvl2pPr>
            <a:lvl3pPr marL="1371545" lvl="2" indent="-228590" algn="l">
              <a:spcBef>
                <a:spcPts val="347"/>
              </a:spcBef>
              <a:spcAft>
                <a:spcPts val="0"/>
              </a:spcAft>
              <a:buClr>
                <a:schemeClr val="dk1"/>
              </a:buClr>
              <a:buSzPts val="1733"/>
              <a:buNone/>
              <a:defRPr sz="1733"/>
            </a:lvl3pPr>
            <a:lvl4pPr marL="1828727" lvl="3" indent="-228590" algn="l">
              <a:spcBef>
                <a:spcPts val="347"/>
              </a:spcBef>
              <a:spcAft>
                <a:spcPts val="0"/>
              </a:spcAft>
              <a:buClr>
                <a:schemeClr val="dk1"/>
              </a:buClr>
              <a:buSzPts val="1733"/>
              <a:buNone/>
              <a:defRPr sz="1733"/>
            </a:lvl4pPr>
            <a:lvl5pPr marL="2285909" lvl="4" indent="-228590" algn="l">
              <a:spcBef>
                <a:spcPts val="347"/>
              </a:spcBef>
              <a:spcAft>
                <a:spcPts val="0"/>
              </a:spcAft>
              <a:buClr>
                <a:schemeClr val="dk1"/>
              </a:buClr>
              <a:buSzPts val="1733"/>
              <a:buNone/>
              <a:defRPr sz="1733"/>
            </a:lvl5pPr>
            <a:lvl6pPr marL="2743091" lvl="5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272" lvl="6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454" lvl="7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36" lvl="8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4"/>
          </p:nvPr>
        </p:nvSpPr>
        <p:spPr>
          <a:xfrm>
            <a:off x="609600" y="1707516"/>
            <a:ext cx="5486400" cy="38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182" lvl="0" indent="-228590" algn="l">
              <a:spcBef>
                <a:spcPts val="302"/>
              </a:spcBef>
              <a:spcAft>
                <a:spcPts val="0"/>
              </a:spcAft>
              <a:buClr>
                <a:srgbClr val="001D4D"/>
              </a:buClr>
              <a:buSzPts val="1517"/>
              <a:buFont typeface="Arial"/>
              <a:buNone/>
              <a:defRPr sz="1517" b="1">
                <a:solidFill>
                  <a:srgbClr val="001D4D"/>
                </a:solidFill>
              </a:defRPr>
            </a:lvl1pPr>
            <a:lvl2pPr marL="914364" lvl="1" indent="-228590" algn="l"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3033"/>
              <a:buFont typeface="Arial"/>
              <a:buNone/>
              <a:defRPr b="1"/>
            </a:lvl2pPr>
            <a:lvl3pPr marL="1371545" lvl="2" indent="-22859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1"/>
            </a:lvl3pPr>
            <a:lvl4pPr marL="1828727" lvl="3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Font typeface="Arial"/>
              <a:buNone/>
              <a:defRPr b="1"/>
            </a:lvl4pPr>
            <a:lvl5pPr marL="2285909" lvl="4" indent="-228590" algn="l">
              <a:spcBef>
                <a:spcPts val="433"/>
              </a:spcBef>
              <a:spcAft>
                <a:spcPts val="0"/>
              </a:spcAft>
              <a:buClr>
                <a:schemeClr val="dk1"/>
              </a:buClr>
              <a:buSzPts val="2167"/>
              <a:buFont typeface="Arial"/>
              <a:buNone/>
              <a:defRPr b="1"/>
            </a:lvl5pPr>
            <a:lvl6pPr marL="2743091" lvl="5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272" lvl="6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454" lvl="7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36" lvl="8" indent="-34288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09643" y="457200"/>
            <a:ext cx="2472763" cy="3555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219139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1207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6432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12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49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942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261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1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070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E8C6E-4FC8-47F8-BB22-D2B6E23884F2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685A9-BCE3-4702-997F-FA264DAD88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846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mailto:karmageddon90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A5C995-916C-4562-B4C4-805D54F3B1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22"/>
          <a:stretch/>
        </p:blipFill>
        <p:spPr>
          <a:xfrm>
            <a:off x="1463177" y="294570"/>
            <a:ext cx="463008" cy="542142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412FAE2-CB42-4F68-8E53-5C7F52F2EE9A}"/>
              </a:ext>
            </a:extLst>
          </p:cNvPr>
          <p:cNvSpPr/>
          <p:nvPr/>
        </p:nvSpPr>
        <p:spPr>
          <a:xfrm>
            <a:off x="1933998" y="350198"/>
            <a:ext cx="606742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0072B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Национальный исследовательский университет «МИЭТ»</a:t>
            </a:r>
          </a:p>
          <a:p>
            <a:r>
              <a:rPr lang="ru-RU" sz="1100" dirty="0">
                <a:solidFill>
                  <a:srgbClr val="0072B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ИНСТИТУТ МИКРОПРИБОРОВ И СИСТЕМ УПРАВЛЕНИЯ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F1A6157-4EAD-4AA0-8551-E76FCBFFCCE4}"/>
              </a:ext>
            </a:extLst>
          </p:cNvPr>
          <p:cNvSpPr/>
          <p:nvPr/>
        </p:nvSpPr>
        <p:spPr>
          <a:xfrm>
            <a:off x="1463177" y="2060848"/>
            <a:ext cx="9585895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Имитационное моделирование ИУС и анализ больших данных.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  <a:p>
            <a:endParaRPr lang="en-US" sz="2800" dirty="0" smtClean="0">
              <a:latin typeface="Segoe UI Semibold" panose="020B07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" panose="020B0502040204020203" pitchFamily="34" charset="0"/>
              </a:rPr>
              <a:t>Лекция 7. Обобщение теоретического материала. Исследовательское задание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804A17B-9115-4CDC-86AB-FF697702424A}"/>
              </a:ext>
            </a:extLst>
          </p:cNvPr>
          <p:cNvSpPr/>
          <p:nvPr/>
        </p:nvSpPr>
        <p:spPr>
          <a:xfrm>
            <a:off x="8094295" y="5330234"/>
            <a:ext cx="309504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Перлов Анатолий Юрьевич</a:t>
            </a:r>
            <a:endParaRPr lang="ru-RU" sz="16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defRPr/>
            </a:pPr>
            <a:r>
              <a:rPr lang="ru-RU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Старший преподаватель Института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микроприборов и систем управления, к.т.н</a:t>
            </a:r>
            <a:r>
              <a:rPr lang="ru-RU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defRPr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karmageddon90@gmail.com</a:t>
            </a: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44624"/>
            <a:ext cx="1008288" cy="10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6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0058" y="88015"/>
            <a:ext cx="7993380" cy="82447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Описание задачи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51514" y="2782515"/>
            <a:ext cx="4823898" cy="15224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156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Блоки</a:t>
            </a:r>
            <a:r>
              <a:rPr lang="ru-RU" sz="15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чьи прогнозные значения мощности приводят к его отказу, а также имеющие максимальный вклад в отказ РЛС по излучаемой мощности, называются критически важными </a:t>
            </a:r>
            <a:r>
              <a:rPr lang="ru-RU" sz="156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элементами</a:t>
            </a:r>
            <a:endParaRPr lang="ru-RU" sz="156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51514" y="982228"/>
            <a:ext cx="4770111" cy="13337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15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работе предлагается провести свободный анализ функционирования модельной РЛС и выявить критически важные </a:t>
            </a:r>
            <a:r>
              <a:rPr lang="ru-RU" sz="156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элементы (КВЭ), </a:t>
            </a:r>
            <a:r>
              <a:rPr lang="ru-RU" sz="15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влияющие больше всего на излучаемую мощность РЛС.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34973" y="614971"/>
            <a:ext cx="2031392" cy="384464"/>
          </a:xfrm>
          <a:prstGeom prst="rect">
            <a:avLst/>
          </a:prstGeom>
        </p:spPr>
        <p:txBody>
          <a:bodyPr wrap="square" lIns="109728" tIns="54864" rIns="109728" bIns="54864" anchor="t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560" b="1" dirty="0" smtClean="0">
                <a:solidFill>
                  <a:srgbClr val="002060"/>
                </a:solidFill>
                <a:latin typeface="Arial"/>
                <a:cs typeface="Arial"/>
              </a:rPr>
              <a:t>Задача</a:t>
            </a:r>
            <a:endParaRPr lang="ru-RU" sz="1560" b="1" dirty="0">
              <a:solidFill>
                <a:srgbClr val="002060"/>
              </a:solidFill>
              <a:latin typeface="Arial"/>
              <a:cs typeface="Arial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89647" y="2456542"/>
            <a:ext cx="2031392" cy="361574"/>
          </a:xfrm>
          <a:prstGeom prst="rect">
            <a:avLst/>
          </a:prstGeom>
        </p:spPr>
        <p:txBody>
          <a:bodyPr wrap="square" lIns="109728" tIns="54864" rIns="109728" bIns="54864" anchor="t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560" b="1" dirty="0" smtClean="0">
                <a:solidFill>
                  <a:srgbClr val="002060"/>
                </a:solidFill>
                <a:latin typeface="Arial"/>
                <a:cs typeface="Arial"/>
              </a:rPr>
              <a:t>КВЭ</a:t>
            </a:r>
            <a:endParaRPr lang="ru-RU" sz="1560" b="1" dirty="0">
              <a:solidFill>
                <a:srgbClr val="002060"/>
              </a:solidFill>
              <a:latin typeface="Arial"/>
              <a:cs typeface="Arial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95114" y="2505112"/>
            <a:ext cx="5125336" cy="19252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15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КВЭ происходит путем определения «весовых коэффициентов» вклада состояния конкретного БУМ в текущее состояние РЛС. Для этой цели каждому БУМ приписывается неизвестный «весовой коэффициент</a:t>
            </a:r>
            <a:r>
              <a:rPr lang="ru-RU" sz="156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», </a:t>
            </a:r>
            <a:r>
              <a:rPr lang="ru-RU" sz="15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 текущее состояние РЛС аппроксимируется некоторой функцией от выходной мощности БУМ   и их весовых коэффициентов: 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6033247" y="2094968"/>
            <a:ext cx="2031392" cy="361574"/>
          </a:xfrm>
          <a:prstGeom prst="rect">
            <a:avLst/>
          </a:prstGeom>
        </p:spPr>
        <p:txBody>
          <a:bodyPr wrap="square" lIns="109728" tIns="54864" rIns="109728" bIns="54864" anchor="t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560" b="1" dirty="0" smtClean="0">
                <a:solidFill>
                  <a:srgbClr val="002060"/>
                </a:solidFill>
                <a:latin typeface="Arial"/>
                <a:cs typeface="Arial"/>
              </a:rPr>
              <a:t>Определение КВЭ</a:t>
            </a:r>
            <a:endParaRPr lang="ru-RU" sz="1560" b="1" dirty="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869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25742" y="161954"/>
            <a:ext cx="10326669" cy="82447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20000"/>
              </a:spcBef>
              <a:buFont typeface="Arial"/>
              <a:buNone/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Прогноз мощности блоков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2050" name="Рисунок 1" descr="Мощность_1БУ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41" y="685805"/>
            <a:ext cx="3774983" cy="2683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Рисунок 3" descr="Мощность_3БУ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035" y="735350"/>
            <a:ext cx="3825501" cy="2709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Рисунок 9" descr="Прогноз_мощности_1БУ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743" y="3368932"/>
            <a:ext cx="3671047" cy="261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Рисунок 10" descr="Прогноз_мощности_3БУ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5247" y="3314895"/>
            <a:ext cx="3718208" cy="2633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752321" y="6056973"/>
            <a:ext cx="7902388" cy="639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14000"/>
              </a:lnSpc>
            </a:pPr>
            <a:r>
              <a:rPr lang="ru-RU" sz="1560" b="1" dirty="0" smtClean="0">
                <a:solidFill>
                  <a:srgbClr val="002060"/>
                </a:solidFill>
                <a:latin typeface="Arial"/>
                <a:cs typeface="Arial"/>
              </a:rPr>
              <a:t>Истинные </a:t>
            </a:r>
            <a:r>
              <a:rPr lang="ru-RU" sz="1560" b="1" dirty="0">
                <a:solidFill>
                  <a:srgbClr val="002060"/>
                </a:solidFill>
                <a:latin typeface="Arial"/>
                <a:cs typeface="Arial"/>
              </a:rPr>
              <a:t>(синий кривая) и прогнозные (оранжевая кривая) значения выходной мощности 1-го и 3-го БУМ на 4 отсчета времени вперед</a:t>
            </a:r>
          </a:p>
        </p:txBody>
      </p:sp>
    </p:spTree>
    <p:extLst>
      <p:ext uri="{BB962C8B-B14F-4D97-AF65-F5344CB8AC3E}">
        <p14:creationId xmlns:p14="http://schemas.microsoft.com/office/powerpoint/2010/main" val="145853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00100" y="130578"/>
            <a:ext cx="7993380" cy="82447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Интерфейс отображения КВЭ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66" y="1248322"/>
            <a:ext cx="5399271" cy="351207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BF4DAC-9A4C-4646-BC11-87E1AB4BE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257" y="1248322"/>
            <a:ext cx="5406070" cy="351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4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9"/>
          <p:cNvSpPr txBox="1">
            <a:spLocks noGrp="1"/>
          </p:cNvSpPr>
          <p:nvPr>
            <p:ph type="body" idx="4"/>
          </p:nvPr>
        </p:nvSpPr>
        <p:spPr>
          <a:xfrm>
            <a:off x="1865814" y="259154"/>
            <a:ext cx="9325631" cy="86182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 marL="0" indent="0">
              <a:spcBef>
                <a:spcPts val="0"/>
              </a:spcBef>
              <a:buSzPts val="2600"/>
            </a:pPr>
            <a:r>
              <a:rPr lang="ru-RU" sz="2400" dirty="0">
                <a:cs typeface="Arial" panose="020B0604020202020204" pitchFamily="34" charset="0"/>
              </a:rPr>
              <a:t>Приложение 1. Параметры модели </a:t>
            </a:r>
          </a:p>
          <a:p>
            <a:pPr marL="0" indent="0">
              <a:spcBef>
                <a:spcPts val="0"/>
              </a:spcBef>
              <a:buSzPts val="2600"/>
            </a:pPr>
            <a:r>
              <a:rPr lang="ru-RU" sz="2400" dirty="0" smtClean="0">
                <a:cs typeface="Arial" panose="020B0604020202020204" pitchFamily="34" charset="0"/>
              </a:rPr>
              <a:t>Прогнозирования с помощью градиентного </a:t>
            </a:r>
            <a:r>
              <a:rPr lang="ru-RU" sz="2400" dirty="0" err="1" smtClean="0">
                <a:cs typeface="Arial" panose="020B0604020202020204" pitchFamily="34" charset="0"/>
              </a:rPr>
              <a:t>бустинга</a:t>
            </a:r>
            <a:r>
              <a:rPr lang="ru-RU" sz="2400" dirty="0" smtClean="0">
                <a:cs typeface="Arial" panose="020B0604020202020204" pitchFamily="34" charset="0"/>
              </a:rPr>
              <a:t> на </a:t>
            </a:r>
            <a:r>
              <a:rPr lang="ru-RU" sz="2400" dirty="0" err="1" smtClean="0">
                <a:cs typeface="Arial" panose="020B0604020202020204" pitchFamily="34" charset="0"/>
              </a:rPr>
              <a:t>решающимих</a:t>
            </a:r>
            <a:r>
              <a:rPr lang="ru-RU" sz="2400" dirty="0" smtClean="0">
                <a:cs typeface="Arial" panose="020B0604020202020204" pitchFamily="34" charset="0"/>
              </a:rPr>
              <a:t> деревьях</a:t>
            </a:r>
            <a:endParaRPr sz="2400" dirty="0">
              <a:cs typeface="Arial" panose="020B0604020202020204" pitchFamily="34" charset="0"/>
            </a:endParaRPr>
          </a:p>
        </p:txBody>
      </p:sp>
      <p:sp>
        <p:nvSpPr>
          <p:cNvPr id="5" name="Google Shape;262;p27"/>
          <p:cNvSpPr txBox="1"/>
          <p:nvPr/>
        </p:nvSpPr>
        <p:spPr>
          <a:xfrm>
            <a:off x="1918016" y="994414"/>
            <a:ext cx="8905876" cy="560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Clr>
                <a:srgbClr val="00C9B4"/>
              </a:buClr>
              <a:buSzPts val="2000"/>
            </a:pPr>
            <a:r>
              <a:rPr lang="ru-RU" sz="16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Параметры решающего дерева:</a:t>
            </a:r>
          </a:p>
          <a:p>
            <a:pPr>
              <a:buClr>
                <a:srgbClr val="00C9B4"/>
              </a:buClr>
              <a:buSzPts val="2000"/>
            </a:pPr>
            <a:endParaRPr lang="ru-RU" sz="168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минимальное число </a:t>
            </a:r>
            <a:r>
              <a:rPr lang="ru-RU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сэмплов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листе, необходимое для ветвления дерева в этом месте,</a:t>
            </a: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минимальное число </a:t>
            </a:r>
            <a:r>
              <a:rPr lang="ru-RU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сэмплов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листе.</a:t>
            </a:r>
          </a:p>
          <a:p>
            <a:pPr lvl="0">
              <a:buClr>
                <a:srgbClr val="00C9B4"/>
              </a:buClr>
              <a:buSzPts val="2000"/>
            </a:pPr>
            <a:endParaRPr lang="ru-RU" sz="168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ru-RU" sz="16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Параметры градиентного </a:t>
            </a:r>
            <a:r>
              <a:rPr lang="ru-RU" sz="168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бустинга</a:t>
            </a:r>
            <a:r>
              <a:rPr lang="ru-RU" sz="16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0">
              <a:buClr>
                <a:srgbClr val="00C9B4"/>
              </a:buClr>
              <a:buSzPts val="2000"/>
            </a:pPr>
            <a:endParaRPr lang="ru-RU" sz="168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GradientBoostingRegressor</a:t>
            </a: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(loss='ls‘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функция потерь (</a:t>
            </a: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ls – least squares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endParaRPr lang="en-US" sz="168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learning_rate</a:t>
            </a:r>
            <a:r>
              <a:rPr lang="en-US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темп обучения,</a:t>
            </a:r>
            <a:endParaRPr lang="en-US" sz="168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число деревьев в финальной модели</a:t>
            </a: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subsample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доля обучающей выборки, участвующей в обучении</a:t>
            </a: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минимальное число </a:t>
            </a:r>
            <a:r>
              <a:rPr lang="ru-RU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сэмплов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листе, необходимое для ветвления дерева в этом месте,</a:t>
            </a: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минимальное число </a:t>
            </a:r>
            <a:r>
              <a:rPr lang="ru-RU" sz="168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сэмплов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листе,</a:t>
            </a:r>
            <a:endParaRPr lang="en-US" sz="168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rgbClr val="00C9B4"/>
              </a:buClr>
              <a:buSzPts val="2000"/>
            </a:pPr>
            <a:r>
              <a:rPr lang="en-US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</a:t>
            </a:r>
            <a:r>
              <a:rPr lang="en-US" sz="168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ru-RU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8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максимальная глубина дерева</a:t>
            </a:r>
            <a:r>
              <a:rPr lang="en-US" sz="168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168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3E0EFBC3-01A7-455D-A924-9A9F6173B4D6}"/>
              </a:ext>
            </a:extLst>
          </p:cNvPr>
          <p:cNvSpPr txBox="1">
            <a:spLocks/>
          </p:cNvSpPr>
          <p:nvPr/>
        </p:nvSpPr>
        <p:spPr>
          <a:xfrm>
            <a:off x="11023667" y="6492876"/>
            <a:ext cx="520632" cy="36512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z="1680" dirty="0"/>
              <a:pPr/>
              <a:t>13</a:t>
            </a:fld>
            <a:endParaRPr lang="en-US" sz="1680" dirty="0"/>
          </a:p>
        </p:txBody>
      </p:sp>
    </p:spTree>
    <p:extLst>
      <p:ext uri="{BB962C8B-B14F-4D97-AF65-F5344CB8AC3E}">
        <p14:creationId xmlns:p14="http://schemas.microsoft.com/office/powerpoint/2010/main" val="3655529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/>
          <p:cNvSpPr/>
          <p:nvPr/>
        </p:nvSpPr>
        <p:spPr>
          <a:xfrm>
            <a:off x="9029121" y="30480"/>
            <a:ext cx="2162317" cy="7164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4" name="Прямоугольник 3"/>
          <p:cNvSpPr/>
          <p:nvPr/>
        </p:nvSpPr>
        <p:spPr>
          <a:xfrm>
            <a:off x="800100" y="-104393"/>
            <a:ext cx="6179820" cy="49426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ru-RU" sz="2400" b="1" dirty="0">
                <a:latin typeface="Arial" panose="020B0604020202020204" pitchFamily="34" charset="0"/>
              </a:rPr>
              <a:t>Приложение 2. Алгоритм градиентного </a:t>
            </a:r>
            <a:r>
              <a:rPr lang="ru-RU" sz="2400" b="1" dirty="0" err="1">
                <a:latin typeface="Arial" panose="020B0604020202020204" pitchFamily="34" charset="0"/>
              </a:rPr>
              <a:t>бустинга</a:t>
            </a:r>
            <a:r>
              <a:rPr lang="ru-RU" sz="2400" b="1" dirty="0">
                <a:latin typeface="Arial" panose="020B0604020202020204" pitchFamily="34" charset="0"/>
              </a:rPr>
              <a:t> на решающих деревьях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Прямоугольник 25"/>
              <p:cNvSpPr/>
              <p:nvPr/>
            </p:nvSpPr>
            <p:spPr>
              <a:xfrm>
                <a:off x="1069453" y="1147573"/>
                <a:ext cx="9797742" cy="53358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Модель алгоритма представляет собой линейную комбинацию базисных (слабых) моделей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𝒉</m:t>
                        </m:r>
                      </m:e>
                      <m:sub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𝒎</m:t>
                        </m:r>
                      </m:sub>
                    </m:sSub>
                    <m:d>
                      <m:d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 – решающих деревьев: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80" b="1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𝑭</m:t>
                      </m:r>
                      <m:d>
                        <m:d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80" b="1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</m:d>
                      <m:r>
                        <a:rPr lang="ru-RU" sz="1680" b="1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𝒎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ru-RU" sz="1680" b="1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𝑴</m:t>
                          </m:r>
                        </m:sup>
                        <m:e>
                          <m:sSub>
                            <m:sSub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80" b="1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ru-RU" sz="1680" b="1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𝒎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80" b="1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ru-RU" sz="1680" b="1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𝒎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680" b="1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nary>
                      <m:r>
                        <a:rPr lang="en-US" sz="1680" b="1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ru-RU" sz="1680" b="1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Построение модели происходит итеративно: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𝑭</m:t>
                        </m:r>
                      </m:e>
                      <m:sub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𝒎</m:t>
                        </m:r>
                      </m:sub>
                    </m:sSub>
                    <m:d>
                      <m:d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</m:d>
                    <m:r>
                      <a:rPr lang="ru-RU" sz="1680" b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𝑭</m:t>
                        </m:r>
                      </m:e>
                      <m:sub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𝒎</m:t>
                        </m:r>
                        <m:r>
                          <a:rPr lang="ru-RU" sz="1680" b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𝟏</m:t>
                        </m:r>
                      </m:sub>
                    </m:sSub>
                    <m:d>
                      <m:d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</m:d>
                    <m:r>
                      <a:rPr lang="ru-RU" sz="1680" b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𝜸</m:t>
                        </m:r>
                      </m:e>
                      <m:sub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𝒎</m:t>
                        </m:r>
                      </m:sub>
                    </m:sSub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𝒉</m:t>
                        </m:r>
                      </m:e>
                      <m:sub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𝒎</m:t>
                        </m:r>
                      </m:sub>
                    </m:sSub>
                    <m:d>
                      <m:dPr>
                        <m:ctrlP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ru-RU" sz="1680" b="1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</m:d>
                    <m:r>
                      <a:rPr lang="ru-RU" sz="1680" b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</m:t>
                    </m:r>
                  </m:oMath>
                </a14:m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Новое решающее дерево подбирается таким образом, чтобы минимизировать функцию потерь </a:t>
                </a:r>
                <a14:m>
                  <m:oMath xmlns:m="http://schemas.openxmlformats.org/officeDocument/2006/math">
                    <m:r>
                      <a:rPr lang="ru-RU" sz="1680" b="1" i="1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, являющуюся градиентом функции потерь с обратным знаком: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  <m:d>
                        <m:d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ru-RU" sz="1680" b="1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𝒂𝒓𝒈</m:t>
                          </m:r>
                        </m:fName>
                        <m:e>
                          <m:func>
                            <m:func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𝒎𝒊𝒏</m:t>
                                  </m:r>
                                </m:e>
                                <m:lim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sup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  <m:sub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𝑭</m:t>
                                      </m:r>
                                    </m:e>
                                    <m:sub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𝒎</m:t>
                                      </m:r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  <m:d>
                                    <m:d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func>
                        </m:e>
                      </m:func>
                      <m:r>
                        <a:rPr lang="en-US" sz="1680" b="1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sSub>
                            <m:sSub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80" b="1" i="1">
                                  <a:latin typeface="Cambria Math" panose="02040503050406030204" pitchFamily="18" charset="0"/>
                                </a:rPr>
                                <m:t>𝜵</m:t>
                              </m:r>
                            </m:e>
                            <m:sub>
                              <m:r>
                                <a:rPr lang="en-US" sz="1680" b="1" i="1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sub>
                          </m:s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𝑳</m:t>
                          </m:r>
                          <m:d>
                            <m:d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a:rPr lang="ru-RU" sz="168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𝑭</m:t>
                                  </m:r>
                                </m:e>
                                <m:sub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𝒎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nary>
                      <m:r>
                        <a:rPr lang="en-US" sz="1680" b="1" i="1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Коэффициент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8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80" b="1" i="1">
                            <a:latin typeface="Cambria Math" panose="02040503050406030204" pitchFamily="18" charset="0"/>
                          </a:rPr>
                          <m:t>𝜸</m:t>
                        </m:r>
                      </m:e>
                      <m:sub>
                        <m:r>
                          <a:rPr lang="ru-RU" sz="1680" b="1" i="1"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 является длиной градиентного шага и подбирается таким образом, чтобы минимизировать функцию потерь: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  <m:r>
                        <a:rPr lang="ru-RU" sz="1680" b="1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𝒂𝒓𝒈</m:t>
                          </m:r>
                        </m:fName>
                        <m:e>
                          <m:func>
                            <m:funcPr>
                              <m:ctrlPr>
                                <a:rPr lang="ru-RU" sz="1680" b="1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𝒎𝒊𝒏</m:t>
                                  </m:r>
                                </m:e>
                                <m:lim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𝜸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  <m:sup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sup>
                                <m:e>
                                  <m:r>
                                    <a:rPr lang="ru-RU" sz="1680" b="1" i="1">
                                      <a:latin typeface="Cambria Math" panose="02040503050406030204" pitchFamily="18" charset="0"/>
                                    </a:rPr>
                                    <m:t>𝑳</m:t>
                                  </m:r>
                                  <m:d>
                                    <m:dPr>
                                      <m:ctrlP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𝒚</m:t>
                                          </m:r>
                                        </m:e>
                                        <m:sub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𝑭</m:t>
                                          </m:r>
                                        </m:e>
                                        <m:sub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𝒎</m:t>
                                          </m:r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𝟏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𝒊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𝜸</m:t>
                                      </m:r>
                                      <m:sSub>
                                        <m:sSub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𝜵</m:t>
                                          </m:r>
                                        </m:e>
                                        <m:sub>
                                          <m:r>
                                            <a:rPr lang="en-US" sz="1680" b="1" i="1">
                                              <a:latin typeface="Cambria Math" panose="02040503050406030204" pitchFamily="18" charset="0"/>
                                            </a:rPr>
                                            <m:t>𝑭</m:t>
                                          </m:r>
                                        </m:sub>
                                      </m:sSub>
                                      <m:r>
                                        <a:rPr lang="ru-RU" sz="1680" b="1" i="1">
                                          <a:latin typeface="Cambria Math" panose="02040503050406030204" pitchFamily="18" charset="0"/>
                                        </a:rPr>
                                        <m:t>𝑳</m:t>
                                      </m:r>
                                      <m:d>
                                        <m:dPr>
                                          <m:ctrlP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𝒚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𝒊</m:t>
                                              </m:r>
                                            </m:sub>
                                          </m:sSub>
                                          <m:r>
                                            <a:rPr lang="ru-RU" sz="1680" b="1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𝑭</m:t>
                                              </m:r>
                                            </m:e>
                                            <m:sub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𝒎</m:t>
                                              </m:r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  <m:t>𝟏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ru-RU" sz="168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ru-RU" sz="1680" b="1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ru-RU" sz="1680" b="1" i="1">
                                                      <a:latin typeface="Cambria Math" panose="02040503050406030204" pitchFamily="18" charset="0"/>
                                                    </a:rPr>
                                                    <m:t>𝒙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ru-RU" sz="1680" b="1" i="1">
                                                      <a:latin typeface="Cambria Math" panose="02040503050406030204" pitchFamily="18" charset="0"/>
                                                    </a:rPr>
                                                    <m:t>𝒊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nary>
                              <m:r>
                                <a:rPr lang="en-US" sz="1680" b="1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Способ регуляризации – уменьшение темпа обучения в</a:t>
                </a:r>
                <a:r>
                  <a:rPr lang="en-US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80" b="1" i="1">
                        <a:latin typeface="Cambria Math" panose="02040503050406030204" pitchFamily="18" charset="0"/>
                      </a:rPr>
                      <m:t>𝝂</m:t>
                    </m:r>
                  </m:oMath>
                </a14:m>
                <a:r>
                  <a:rPr lang="en-US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раз (</a:t>
                </a:r>
                <a:r>
                  <a:rPr lang="en-US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learning rate</a:t>
                </a:r>
                <a:r>
                  <a:rPr lang="ru-RU" sz="1680" b="1">
                    <a:latin typeface="Arial" panose="020B0604020202020204" pitchFamily="34" charset="0"/>
                    <a:cs typeface="Arial" panose="020B0604020202020204" pitchFamily="34" charset="0"/>
                  </a:rPr>
                  <a:t>):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  <m:d>
                        <m:d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ru-RU" sz="1680" b="1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d>
                        <m:d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8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ru-RU" sz="1680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sz="1680" b="1" i="1">
                          <a:latin typeface="Cambria Math" panose="02040503050406030204" pitchFamily="18" charset="0"/>
                        </a:rPr>
                        <m:t>𝝂</m:t>
                      </m:r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  <m:sSub>
                        <m:sSub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b>
                      </m:sSub>
                      <m:d>
                        <m:dPr>
                          <m:ctrlPr>
                            <a:rPr lang="ru-RU" sz="168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168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1680" b="1" i="1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ru-RU" sz="168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6" name="Прямоугольник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453" y="1147573"/>
                <a:ext cx="9797742" cy="5335884"/>
              </a:xfrm>
              <a:prstGeom prst="rect">
                <a:avLst/>
              </a:prstGeom>
              <a:blipFill>
                <a:blip r:embed="rId2"/>
                <a:stretch>
                  <a:fillRect l="-373" t="-3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Номер слайда 1">
            <a:extLst>
              <a:ext uri="{FF2B5EF4-FFF2-40B4-BE49-F238E27FC236}">
                <a16:creationId xmlns:a16="http://schemas.microsoft.com/office/drawing/2014/main" id="{0C28DBCE-F15F-4966-BF94-6DBCBD72C4D4}"/>
              </a:ext>
            </a:extLst>
          </p:cNvPr>
          <p:cNvSpPr txBox="1">
            <a:spLocks/>
          </p:cNvSpPr>
          <p:nvPr/>
        </p:nvSpPr>
        <p:spPr>
          <a:xfrm>
            <a:off x="10999761" y="6500839"/>
            <a:ext cx="544538" cy="357161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defPPr>
              <a:defRPr lang="en-US"/>
            </a:defPPr>
            <a:lvl1pPr marL="0" algn="r" defTabSz="457200" rtl="0" eaLnBrk="1" latinLnBrk="0" hangingPunct="1">
              <a:defRPr sz="1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z="1680" dirty="0"/>
              <a:pPr/>
              <a:t>14</a:t>
            </a:fld>
            <a:endParaRPr lang="en-US" sz="1680" dirty="0"/>
          </a:p>
        </p:txBody>
      </p:sp>
    </p:spTree>
    <p:extLst>
      <p:ext uri="{BB962C8B-B14F-4D97-AF65-F5344CB8AC3E}">
        <p14:creationId xmlns:p14="http://schemas.microsoft.com/office/powerpoint/2010/main" val="1412318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197801" y="2554714"/>
            <a:ext cx="977734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Обобщение теоретического материала по курсу</a:t>
            </a:r>
            <a:endParaRPr lang="ru-RU" sz="40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17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53888" y="113525"/>
            <a:ext cx="10222006" cy="521513"/>
          </a:xfrm>
          <a:prstGeom prst="rect">
            <a:avLst/>
          </a:prstGeom>
        </p:spPr>
        <p:txBody>
          <a:bodyPr lIns="109728" tIns="54864" rIns="109728" bIns="54864" anchor="t"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Новые решения и технологии в современных РЛС ДО</a:t>
            </a:r>
            <a:r>
              <a:rPr lang="ru-RU" b="1" dirty="0">
                <a:latin typeface="Arial" panose="020B0604020202020204" pitchFamily="34" charset="0"/>
                <a:cs typeface="Arial"/>
              </a:rPr>
              <a:t> 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947619" y="673578"/>
            <a:ext cx="3276551" cy="5262140"/>
          </a:xfrm>
          <a:prstGeom prst="rect">
            <a:avLst/>
          </a:prstGeom>
          <a:solidFill>
            <a:srgbClr val="E2EB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9" name="Прямоугольник 8"/>
          <p:cNvSpPr/>
          <p:nvPr/>
        </p:nvSpPr>
        <p:spPr>
          <a:xfrm>
            <a:off x="4343690" y="679598"/>
            <a:ext cx="7045573" cy="5266025"/>
          </a:xfrm>
          <a:prstGeom prst="rect">
            <a:avLst/>
          </a:prstGeom>
          <a:solidFill>
            <a:srgbClr val="DBEE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pic>
        <p:nvPicPr>
          <p:cNvPr id="183" name="Picture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330" y="1069480"/>
            <a:ext cx="1703674" cy="1064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" name="Picture 4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7105" y="1052860"/>
            <a:ext cx="1456296" cy="104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5" name="Picture 4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398" y="1069480"/>
            <a:ext cx="1644701" cy="1087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284" name="TextBox 91283"/>
          <p:cNvSpPr txBox="1"/>
          <p:nvPr/>
        </p:nvSpPr>
        <p:spPr>
          <a:xfrm>
            <a:off x="922494" y="673576"/>
            <a:ext cx="3326801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92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(1980 – 2000 </a:t>
            </a:r>
            <a:r>
              <a:rPr lang="ru-RU" sz="192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гг</a:t>
            </a:r>
            <a:r>
              <a:rPr lang="ru-RU" sz="192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88" name="TextBox 187"/>
          <p:cNvSpPr txBox="1"/>
          <p:nvPr/>
        </p:nvSpPr>
        <p:spPr>
          <a:xfrm>
            <a:off x="5404957" y="699391"/>
            <a:ext cx="5072230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92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нового поколения (2000 – 2020 </a:t>
            </a:r>
            <a:r>
              <a:rPr lang="ru-RU" sz="192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гг</a:t>
            </a:r>
            <a:r>
              <a:rPr lang="ru-RU" sz="192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972639" y="2390095"/>
            <a:ext cx="3220763" cy="3139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ЭКБ 70-80-х годов</a:t>
            </a:r>
          </a:p>
        </p:txBody>
      </p:sp>
      <p:sp>
        <p:nvSpPr>
          <p:cNvPr id="191" name="TextBox 190"/>
          <p:cNvSpPr txBox="1"/>
          <p:nvPr/>
        </p:nvSpPr>
        <p:spPr>
          <a:xfrm>
            <a:off x="4436238" y="2419980"/>
            <a:ext cx="2179802" cy="3139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ЭКБ 2000-2010 годов</a:t>
            </a:r>
          </a:p>
        </p:txBody>
      </p:sp>
      <p:sp>
        <p:nvSpPr>
          <p:cNvPr id="192" name="TextBox 191"/>
          <p:cNvSpPr txBox="1"/>
          <p:nvPr/>
        </p:nvSpPr>
        <p:spPr>
          <a:xfrm>
            <a:off x="6674060" y="2419980"/>
            <a:ext cx="2061720" cy="3139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ЭКБ 2010-2015 годов</a:t>
            </a:r>
          </a:p>
        </p:txBody>
      </p:sp>
      <p:sp>
        <p:nvSpPr>
          <p:cNvPr id="193" name="TextBox 192"/>
          <p:cNvSpPr txBox="1"/>
          <p:nvPr/>
        </p:nvSpPr>
        <p:spPr>
          <a:xfrm>
            <a:off x="8806537" y="2419979"/>
            <a:ext cx="2552706" cy="3139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ЭКБ 2015-2020 годов</a:t>
            </a:r>
          </a:p>
        </p:txBody>
      </p:sp>
      <p:sp>
        <p:nvSpPr>
          <p:cNvPr id="194" name="TextBox 193"/>
          <p:cNvSpPr txBox="1"/>
          <p:nvPr/>
        </p:nvSpPr>
        <p:spPr>
          <a:xfrm>
            <a:off x="905282" y="2058834"/>
            <a:ext cx="2061210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4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«</a:t>
            </a:r>
            <a:r>
              <a:rPr lang="ru-RU" sz="144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Дарьял</a:t>
            </a:r>
            <a:r>
              <a:rPr lang="ru-RU" sz="144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</p:txBody>
      </p:sp>
      <p:sp>
        <p:nvSpPr>
          <p:cNvPr id="195" name="TextBox 194"/>
          <p:cNvSpPr txBox="1"/>
          <p:nvPr/>
        </p:nvSpPr>
        <p:spPr>
          <a:xfrm>
            <a:off x="2661637" y="2050163"/>
            <a:ext cx="2061210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4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«Волга»</a:t>
            </a:r>
          </a:p>
        </p:txBody>
      </p:sp>
      <p:sp>
        <p:nvSpPr>
          <p:cNvPr id="196" name="TextBox 195"/>
          <p:cNvSpPr txBox="1"/>
          <p:nvPr/>
        </p:nvSpPr>
        <p:spPr>
          <a:xfrm>
            <a:off x="4371691" y="2111844"/>
            <a:ext cx="2265851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4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«Воронеж-М»</a:t>
            </a:r>
          </a:p>
        </p:txBody>
      </p:sp>
      <p:sp>
        <p:nvSpPr>
          <p:cNvPr id="197" name="TextBox 196"/>
          <p:cNvSpPr txBox="1"/>
          <p:nvPr/>
        </p:nvSpPr>
        <p:spPr>
          <a:xfrm>
            <a:off x="6604091" y="2100829"/>
            <a:ext cx="2265851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ДО «Воронеж-ДМ»</a:t>
            </a:r>
          </a:p>
        </p:txBody>
      </p:sp>
      <p:sp>
        <p:nvSpPr>
          <p:cNvPr id="198" name="TextBox 197"/>
          <p:cNvSpPr txBox="1"/>
          <p:nvPr/>
        </p:nvSpPr>
        <p:spPr>
          <a:xfrm>
            <a:off x="9376708" y="2071938"/>
            <a:ext cx="2265851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4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РЛС ДРЛК</a:t>
            </a:r>
          </a:p>
        </p:txBody>
      </p:sp>
      <p:sp>
        <p:nvSpPr>
          <p:cNvPr id="200" name="TextBox 199"/>
          <p:cNvSpPr txBox="1"/>
          <p:nvPr/>
        </p:nvSpPr>
        <p:spPr>
          <a:xfrm>
            <a:off x="971330" y="2795411"/>
            <a:ext cx="3220763" cy="57246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Аналого-цифровая обработка сигналов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975406" y="3459259"/>
            <a:ext cx="3220763" cy="57246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Наличие капитальных зданий и сооружений</a:t>
            </a:r>
          </a:p>
        </p:txBody>
      </p:sp>
      <p:sp>
        <p:nvSpPr>
          <p:cNvPr id="202" name="TextBox 201"/>
          <p:cNvSpPr txBox="1"/>
          <p:nvPr/>
        </p:nvSpPr>
        <p:spPr>
          <a:xfrm>
            <a:off x="975406" y="4123106"/>
            <a:ext cx="3220763" cy="57246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Стационарные РЛС с длительным сроком создания</a:t>
            </a:r>
          </a:p>
        </p:txBody>
      </p:sp>
      <p:sp>
        <p:nvSpPr>
          <p:cNvPr id="203" name="TextBox 202"/>
          <p:cNvSpPr txBox="1"/>
          <p:nvPr/>
        </p:nvSpPr>
        <p:spPr>
          <a:xfrm>
            <a:off x="4426607" y="2829430"/>
            <a:ext cx="4309174" cy="590931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Цифро-аналоговая обработка сигналов</a:t>
            </a:r>
          </a:p>
          <a:p>
            <a:pPr algn="ctr"/>
            <a:endParaRPr lang="ru-RU" sz="1680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8806536" y="2829430"/>
            <a:ext cx="2552707" cy="57246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Цифровая обработка сигналов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4436238" y="3511282"/>
            <a:ext cx="6923004" cy="33239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Построение РЛС по технологии высокой заводской готовности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4426608" y="3939200"/>
            <a:ext cx="6932636" cy="33239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latin typeface="Arial" panose="020B0604020202020204" pitchFamily="34" charset="0"/>
                <a:cs typeface="Arial" panose="020B0604020202020204" pitchFamily="34" charset="0"/>
              </a:rPr>
              <a:t>Высокая надежность функционирования: Кг = 0,997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25962" y="4367117"/>
            <a:ext cx="6932636" cy="8125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3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sz="1560" dirty="0"/>
              <a:t>Наличие контрольно-диагностической системы (КДС), осуществляющей сбор данных о техническом состоянии и технических характеристиках элементов контроля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961" y="5275165"/>
            <a:ext cx="6932636" cy="57246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5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данных диагностического контроля, начиная с этапа отработки элементов на стенде главного конструктора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1886" y="1020814"/>
            <a:ext cx="1737847" cy="13493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5870" y="1008746"/>
            <a:ext cx="1806587" cy="132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>
                <a:solidFill>
                  <a:prstClr val="black">
                    <a:tint val="75000"/>
                  </a:prstClr>
                </a:solidFill>
                <a:latin typeface="Segoe UI" pitchFamily="34" charset="0"/>
                <a:cs typeface="Segoe UI" pitchFamily="34" charset="0"/>
              </a:rPr>
              <a:pPr/>
              <a:t>4</a:t>
            </a:fld>
            <a:endParaRPr lang="ru-RU" dirty="0">
              <a:solidFill>
                <a:prstClr val="black">
                  <a:tint val="75000"/>
                </a:prstClr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69271" y="118792"/>
            <a:ext cx="89166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Особенности построения и эксплуатации РЛС ДО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569271" y="1224255"/>
            <a:ext cx="4901807" cy="3250878"/>
            <a:chOff x="892828" y="1398967"/>
            <a:chExt cx="4901807" cy="3250878"/>
          </a:xfrm>
        </p:grpSpPr>
        <p:sp>
          <p:nvSpPr>
            <p:cNvPr id="13" name="Прямоугольник 12"/>
            <p:cNvSpPr/>
            <p:nvPr/>
          </p:nvSpPr>
          <p:spPr>
            <a:xfrm>
              <a:off x="892828" y="1398967"/>
              <a:ext cx="4901807" cy="86769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6350">
              <a:solidFill>
                <a:schemeClr val="accent1">
                  <a:lumMod val="50000"/>
                  <a:alpha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sz="168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Обеспечение работоспособного состояния РЛС в течение срока эксплуатации и с учетом продления ресурса</a:t>
              </a:r>
            </a:p>
          </p:txBody>
        </p:sp>
        <p:sp>
          <p:nvSpPr>
            <p:cNvPr id="15" name="Прямоугольник 14"/>
            <p:cNvSpPr/>
            <p:nvPr/>
          </p:nvSpPr>
          <p:spPr>
            <a:xfrm>
              <a:off x="892828" y="2532307"/>
              <a:ext cx="4901807" cy="118075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6350">
              <a:solidFill>
                <a:schemeClr val="accent1">
                  <a:lumMod val="50000"/>
                  <a:alpha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sz="168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Рост объема регистрируемой информации системы встроенного контроля (число типовых элементов замены достигает 50 тысяч)</a:t>
              </a:r>
            </a:p>
          </p:txBody>
        </p:sp>
        <p:sp>
          <p:nvSpPr>
            <p:cNvPr id="18" name="Прямоугольник 17"/>
            <p:cNvSpPr/>
            <p:nvPr/>
          </p:nvSpPr>
          <p:spPr>
            <a:xfrm>
              <a:off x="892828" y="3917198"/>
              <a:ext cx="4901807" cy="73264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6350">
              <a:solidFill>
                <a:schemeClr val="accent1">
                  <a:lumMod val="50000"/>
                  <a:alpha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sz="168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Переход к стратегии технического обслуживания по состоянию</a:t>
              </a:r>
            </a:p>
          </p:txBody>
        </p:sp>
      </p:grpSp>
      <p:pic>
        <p:nvPicPr>
          <p:cNvPr id="19" name="Рисунок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904" y="948017"/>
            <a:ext cx="5681701" cy="3845161"/>
          </a:xfrm>
          <a:prstGeom prst="rect">
            <a:avLst/>
          </a:prstGeom>
        </p:spPr>
      </p:pic>
      <p:sp>
        <p:nvSpPr>
          <p:cNvPr id="20" name="Google Shape;559;p62"/>
          <p:cNvSpPr/>
          <p:nvPr/>
        </p:nvSpPr>
        <p:spPr>
          <a:xfrm>
            <a:off x="7180232" y="4649845"/>
            <a:ext cx="3901043" cy="510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t" anchorCtr="0">
            <a:noAutofit/>
          </a:bodyPr>
          <a:lstStyle/>
          <a:p>
            <a:pPr algn="ctr"/>
            <a:r>
              <a:rPr lang="ru-RU" sz="144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Общий вид передающего радиоэлектронного комплекса РЛС ДО</a:t>
            </a:r>
            <a:endParaRPr sz="144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904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Прямоугольник 32"/>
          <p:cNvSpPr/>
          <p:nvPr/>
        </p:nvSpPr>
        <p:spPr>
          <a:xfrm>
            <a:off x="2039692" y="2627458"/>
            <a:ext cx="1725086" cy="500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4" name="Прямоугольник 3"/>
          <p:cNvSpPr/>
          <p:nvPr/>
        </p:nvSpPr>
        <p:spPr>
          <a:xfrm>
            <a:off x="800100" y="110213"/>
            <a:ext cx="9844958" cy="82447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Классификация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методов прогнозирования </a:t>
            </a: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отказов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5926756" y="733849"/>
            <a:ext cx="2340134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ГОСТ Р ИСО 17359-2015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2035486" y="1048815"/>
            <a:ext cx="1734905" cy="3189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18" name="Прямоугольник 17"/>
          <p:cNvSpPr/>
          <p:nvPr/>
        </p:nvSpPr>
        <p:spPr>
          <a:xfrm>
            <a:off x="2035486" y="1054261"/>
            <a:ext cx="173490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Индивидуальные</a:t>
            </a:r>
          </a:p>
        </p:txBody>
      </p:sp>
      <p:sp>
        <p:nvSpPr>
          <p:cNvPr id="19" name="Прямоугольник 18"/>
          <p:cNvSpPr/>
          <p:nvPr/>
        </p:nvSpPr>
        <p:spPr>
          <a:xfrm>
            <a:off x="2035486" y="1398257"/>
            <a:ext cx="1734906" cy="3189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20" name="Прямоугольник 19"/>
          <p:cNvSpPr/>
          <p:nvPr/>
        </p:nvSpPr>
        <p:spPr>
          <a:xfrm>
            <a:off x="2029105" y="1412337"/>
            <a:ext cx="17356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Групповые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3891170" y="1041603"/>
            <a:ext cx="1666116" cy="3189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22" name="Прямоугольник 21"/>
          <p:cNvSpPr/>
          <p:nvPr/>
        </p:nvSpPr>
        <p:spPr>
          <a:xfrm>
            <a:off x="3891170" y="1047049"/>
            <a:ext cx="16661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Комбинированные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2035486" y="1834219"/>
            <a:ext cx="1734905" cy="67024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26" name="Прямоугольник 25"/>
          <p:cNvSpPr/>
          <p:nvPr/>
        </p:nvSpPr>
        <p:spPr>
          <a:xfrm>
            <a:off x="2039691" y="1839665"/>
            <a:ext cx="1710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основному параметру (прямое прогнозирование)</a:t>
            </a:r>
          </a:p>
        </p:txBody>
      </p:sp>
      <p:sp>
        <p:nvSpPr>
          <p:cNvPr id="27" name="Прямоугольник 26"/>
          <p:cNvSpPr/>
          <p:nvPr/>
        </p:nvSpPr>
        <p:spPr>
          <a:xfrm>
            <a:off x="3885748" y="1834219"/>
            <a:ext cx="1727076" cy="67024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28" name="Прямоугольник 27"/>
          <p:cNvSpPr/>
          <p:nvPr/>
        </p:nvSpPr>
        <p:spPr>
          <a:xfrm>
            <a:off x="3850915" y="1839665"/>
            <a:ext cx="1796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вспомогательному параметру (косвенное прогнозирование)</a:t>
            </a:r>
          </a:p>
        </p:txBody>
      </p:sp>
      <p:sp>
        <p:nvSpPr>
          <p:cNvPr id="30" name="Прямоугольник 29"/>
          <p:cNvSpPr/>
          <p:nvPr/>
        </p:nvSpPr>
        <p:spPr>
          <a:xfrm>
            <a:off x="2039692" y="2632904"/>
            <a:ext cx="17250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Детерминированный процесс</a:t>
            </a:r>
          </a:p>
        </p:txBody>
      </p:sp>
      <p:sp>
        <p:nvSpPr>
          <p:cNvPr id="31" name="Прямоугольник 30"/>
          <p:cNvSpPr/>
          <p:nvPr/>
        </p:nvSpPr>
        <p:spPr>
          <a:xfrm>
            <a:off x="3885748" y="2627457"/>
            <a:ext cx="1727076" cy="485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32" name="Прямоугольник 31"/>
          <p:cNvSpPr/>
          <p:nvPr/>
        </p:nvSpPr>
        <p:spPr>
          <a:xfrm>
            <a:off x="3850915" y="2632904"/>
            <a:ext cx="1796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Стохастический процесс</a:t>
            </a:r>
          </a:p>
        </p:txBody>
      </p:sp>
      <p:sp>
        <p:nvSpPr>
          <p:cNvPr id="34" name="Прямоугольник 33"/>
          <p:cNvSpPr/>
          <p:nvPr/>
        </p:nvSpPr>
        <p:spPr>
          <a:xfrm>
            <a:off x="2039692" y="3273512"/>
            <a:ext cx="1725086" cy="4801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35" name="Прямоугольник 34"/>
          <p:cNvSpPr/>
          <p:nvPr/>
        </p:nvSpPr>
        <p:spPr>
          <a:xfrm>
            <a:off x="2039692" y="3363123"/>
            <a:ext cx="17250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Экстраполяция</a:t>
            </a:r>
          </a:p>
        </p:txBody>
      </p:sp>
      <p:sp>
        <p:nvSpPr>
          <p:cNvPr id="36" name="Прямоугольник 35"/>
          <p:cNvSpPr/>
          <p:nvPr/>
        </p:nvSpPr>
        <p:spPr>
          <a:xfrm>
            <a:off x="3885748" y="3268067"/>
            <a:ext cx="1727076" cy="485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37" name="Прямоугольник 36"/>
          <p:cNvSpPr/>
          <p:nvPr/>
        </p:nvSpPr>
        <p:spPr>
          <a:xfrm>
            <a:off x="3850915" y="3273513"/>
            <a:ext cx="1796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Статистическая классификация</a:t>
            </a:r>
          </a:p>
        </p:txBody>
      </p:sp>
      <p:sp>
        <p:nvSpPr>
          <p:cNvPr id="38" name="Прямоугольник 37"/>
          <p:cNvSpPr/>
          <p:nvPr/>
        </p:nvSpPr>
        <p:spPr>
          <a:xfrm>
            <a:off x="2039692" y="3888070"/>
            <a:ext cx="1725086" cy="4801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39" name="Прямоугольник 38"/>
          <p:cNvSpPr/>
          <p:nvPr/>
        </p:nvSpPr>
        <p:spPr>
          <a:xfrm>
            <a:off x="2025004" y="3888070"/>
            <a:ext cx="17250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Экстраполяция и интерполяция</a:t>
            </a:r>
          </a:p>
        </p:txBody>
      </p:sp>
      <p:sp>
        <p:nvSpPr>
          <p:cNvPr id="40" name="Прямоугольник 39"/>
          <p:cNvSpPr/>
          <p:nvPr/>
        </p:nvSpPr>
        <p:spPr>
          <a:xfrm>
            <a:off x="2039692" y="4496642"/>
            <a:ext cx="1725086" cy="6586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41" name="Прямоугольник 40"/>
          <p:cNvSpPr/>
          <p:nvPr/>
        </p:nvSpPr>
        <p:spPr>
          <a:xfrm>
            <a:off x="2025004" y="4496643"/>
            <a:ext cx="17250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Регрессионный и корреляционный анализ</a:t>
            </a:r>
          </a:p>
        </p:txBody>
      </p:sp>
      <p:sp>
        <p:nvSpPr>
          <p:cNvPr id="42" name="Прямоугольник 41"/>
          <p:cNvSpPr/>
          <p:nvPr/>
        </p:nvSpPr>
        <p:spPr>
          <a:xfrm>
            <a:off x="2039692" y="5299231"/>
            <a:ext cx="1725086" cy="2954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43" name="Прямоугольник 42"/>
          <p:cNvSpPr/>
          <p:nvPr/>
        </p:nvSpPr>
        <p:spPr>
          <a:xfrm>
            <a:off x="2025004" y="5299231"/>
            <a:ext cx="17250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Факторный анализ</a:t>
            </a:r>
          </a:p>
        </p:txBody>
      </p:sp>
      <p:sp>
        <p:nvSpPr>
          <p:cNvPr id="44" name="Прямоугольник 43"/>
          <p:cNvSpPr/>
          <p:nvPr/>
        </p:nvSpPr>
        <p:spPr>
          <a:xfrm>
            <a:off x="3850915" y="3853237"/>
            <a:ext cx="179639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подгонка полиномами</a:t>
            </a:r>
          </a:p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огибающим кривым</a:t>
            </a:r>
          </a:p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т.д.</a:t>
            </a:r>
          </a:p>
        </p:txBody>
      </p:sp>
      <p:sp>
        <p:nvSpPr>
          <p:cNvPr id="45" name="Прямоугольник 44"/>
          <p:cNvSpPr/>
          <p:nvPr/>
        </p:nvSpPr>
        <p:spPr>
          <a:xfrm>
            <a:off x="3850915" y="4401213"/>
            <a:ext cx="1796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авторегрессионные</a:t>
            </a: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модели</a:t>
            </a:r>
          </a:p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модели множественных регрессий и корреляций и т.д.</a:t>
            </a:r>
          </a:p>
        </p:txBody>
      </p:sp>
      <p:sp>
        <p:nvSpPr>
          <p:cNvPr id="46" name="Прямоугольник 45"/>
          <p:cNvSpPr/>
          <p:nvPr/>
        </p:nvSpPr>
        <p:spPr>
          <a:xfrm>
            <a:off x="3850915" y="5237120"/>
            <a:ext cx="179639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компонентный анализ</a:t>
            </a:r>
          </a:p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многофакторные модели</a:t>
            </a:r>
          </a:p>
          <a:p>
            <a:pPr marL="104776" indent="-100966">
              <a:buFont typeface="Arial" panose="020B0604020202020204" pitchFamily="34" charset="0"/>
              <a:buChar char="•"/>
            </a:pPr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т.д.</a:t>
            </a:r>
          </a:p>
        </p:txBody>
      </p:sp>
      <p:sp>
        <p:nvSpPr>
          <p:cNvPr id="47" name="Прямоугольник 46"/>
          <p:cNvSpPr/>
          <p:nvPr/>
        </p:nvSpPr>
        <p:spPr>
          <a:xfrm>
            <a:off x="652991" y="1108419"/>
            <a:ext cx="115874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типу объекта</a:t>
            </a:r>
          </a:p>
        </p:txBody>
      </p:sp>
      <p:sp>
        <p:nvSpPr>
          <p:cNvPr id="48" name="Прямоугольник 47"/>
          <p:cNvSpPr/>
          <p:nvPr/>
        </p:nvSpPr>
        <p:spPr>
          <a:xfrm>
            <a:off x="635276" y="1865051"/>
            <a:ext cx="143552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значимости параметра</a:t>
            </a:r>
          </a:p>
        </p:txBody>
      </p:sp>
      <p:sp>
        <p:nvSpPr>
          <p:cNvPr id="49" name="Прямоугольник 48"/>
          <p:cNvSpPr/>
          <p:nvPr/>
        </p:nvSpPr>
        <p:spPr>
          <a:xfrm>
            <a:off x="627721" y="2555073"/>
            <a:ext cx="143552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виду прогнозируемых процессов</a:t>
            </a:r>
          </a:p>
        </p:txBody>
      </p:sp>
      <p:sp>
        <p:nvSpPr>
          <p:cNvPr id="50" name="Прямоугольник 49"/>
          <p:cNvSpPr/>
          <p:nvPr/>
        </p:nvSpPr>
        <p:spPr>
          <a:xfrm>
            <a:off x="627721" y="3218210"/>
            <a:ext cx="143552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подходу к решению задачи прогнозирования</a:t>
            </a:r>
          </a:p>
        </p:txBody>
      </p:sp>
      <p:sp>
        <p:nvSpPr>
          <p:cNvPr id="51" name="Прямоугольник 50"/>
          <p:cNvSpPr/>
          <p:nvPr/>
        </p:nvSpPr>
        <p:spPr>
          <a:xfrm>
            <a:off x="627721" y="4271532"/>
            <a:ext cx="143552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8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применяемому математическому аппарату</a:t>
            </a:r>
          </a:p>
        </p:txBody>
      </p:sp>
      <p:sp>
        <p:nvSpPr>
          <p:cNvPr id="53" name="Прямоугольник 52"/>
          <p:cNvSpPr/>
          <p:nvPr/>
        </p:nvSpPr>
        <p:spPr>
          <a:xfrm>
            <a:off x="6263765" y="1041603"/>
            <a:ext cx="1666116" cy="4336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54" name="Прямоугольник 53"/>
          <p:cNvSpPr/>
          <p:nvPr/>
        </p:nvSpPr>
        <p:spPr>
          <a:xfrm>
            <a:off x="6263765" y="1047048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эффективности</a:t>
            </a: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5947410" y="1054260"/>
            <a:ext cx="0" cy="5043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Прямоугольник 54"/>
          <p:cNvSpPr/>
          <p:nvPr/>
        </p:nvSpPr>
        <p:spPr>
          <a:xfrm>
            <a:off x="6263765" y="3602058"/>
            <a:ext cx="1666116" cy="3931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56" name="Прямоугольник 55"/>
          <p:cNvSpPr/>
          <p:nvPr/>
        </p:nvSpPr>
        <p:spPr>
          <a:xfrm>
            <a:off x="6263765" y="3579741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метода измерений</a:t>
            </a:r>
          </a:p>
        </p:txBody>
      </p:sp>
      <p:sp>
        <p:nvSpPr>
          <p:cNvPr id="57" name="Прямоугольник 56"/>
          <p:cNvSpPr/>
          <p:nvPr/>
        </p:nvSpPr>
        <p:spPr>
          <a:xfrm>
            <a:off x="6263765" y="2157934"/>
            <a:ext cx="1666116" cy="5877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58" name="Прямоугольник 57"/>
          <p:cNvSpPr/>
          <p:nvPr/>
        </p:nvSpPr>
        <p:spPr>
          <a:xfrm>
            <a:off x="6263765" y="2163379"/>
            <a:ext cx="166611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надежности и критичности оборудования</a:t>
            </a:r>
          </a:p>
        </p:txBody>
      </p:sp>
      <p:sp>
        <p:nvSpPr>
          <p:cNvPr id="59" name="Прямоугольник 58"/>
          <p:cNvSpPr/>
          <p:nvPr/>
        </p:nvSpPr>
        <p:spPr>
          <a:xfrm>
            <a:off x="6263765" y="2981586"/>
            <a:ext cx="1666116" cy="4023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60" name="Прямоугольник 59"/>
          <p:cNvSpPr/>
          <p:nvPr/>
        </p:nvSpPr>
        <p:spPr>
          <a:xfrm>
            <a:off x="6263765" y="2968999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</a:t>
            </a:r>
          </a:p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стратегии ТО</a:t>
            </a:r>
          </a:p>
        </p:txBody>
      </p:sp>
      <p:sp>
        <p:nvSpPr>
          <p:cNvPr id="63" name="Прямоугольник 62"/>
          <p:cNvSpPr/>
          <p:nvPr/>
        </p:nvSpPr>
        <p:spPr>
          <a:xfrm>
            <a:off x="6263765" y="4847849"/>
            <a:ext cx="1666116" cy="3840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64" name="Прямоугольник 63"/>
          <p:cNvSpPr/>
          <p:nvPr/>
        </p:nvSpPr>
        <p:spPr>
          <a:xfrm>
            <a:off x="6263765" y="4825183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Сбор и анализ данных</a:t>
            </a:r>
          </a:p>
        </p:txBody>
      </p:sp>
      <p:sp>
        <p:nvSpPr>
          <p:cNvPr id="65" name="Прямоугольник 64"/>
          <p:cNvSpPr/>
          <p:nvPr/>
        </p:nvSpPr>
        <p:spPr>
          <a:xfrm>
            <a:off x="6249376" y="6062536"/>
            <a:ext cx="1666116" cy="4206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66" name="Прямоугольник 65"/>
          <p:cNvSpPr/>
          <p:nvPr/>
        </p:nvSpPr>
        <p:spPr>
          <a:xfrm>
            <a:off x="6249376" y="6072439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мероприятий по ТО</a:t>
            </a:r>
          </a:p>
        </p:txBody>
      </p:sp>
      <p:sp>
        <p:nvSpPr>
          <p:cNvPr id="69" name="Прямоугольник 68"/>
          <p:cNvSpPr/>
          <p:nvPr/>
        </p:nvSpPr>
        <p:spPr>
          <a:xfrm>
            <a:off x="8144731" y="1121074"/>
            <a:ext cx="2500327" cy="257105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70" name="Прямоугольник 69"/>
          <p:cNvSpPr/>
          <p:nvPr/>
        </p:nvSpPr>
        <p:spPr>
          <a:xfrm>
            <a:off x="8144731" y="1126517"/>
            <a:ext cx="2500327" cy="240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Оценка эффективности вложений</a:t>
            </a:r>
          </a:p>
        </p:txBody>
      </p:sp>
      <p:sp>
        <p:nvSpPr>
          <p:cNvPr id="71" name="Прямоугольник 70"/>
          <p:cNvSpPr/>
          <p:nvPr/>
        </p:nvSpPr>
        <p:spPr>
          <a:xfrm>
            <a:off x="8144731" y="1572768"/>
            <a:ext cx="2500327" cy="356616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72" name="Прямоугольник 71"/>
          <p:cNvSpPr/>
          <p:nvPr/>
        </p:nvSpPr>
        <p:spPr>
          <a:xfrm>
            <a:off x="8144731" y="1553192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контролируемого оборудования и выполняемых функций</a:t>
            </a:r>
          </a:p>
        </p:txBody>
      </p:sp>
      <p:sp>
        <p:nvSpPr>
          <p:cNvPr id="73" name="Прямоугольник 72"/>
          <p:cNvSpPr/>
          <p:nvPr/>
        </p:nvSpPr>
        <p:spPr>
          <a:xfrm>
            <a:off x="6263765" y="1539203"/>
            <a:ext cx="1666116" cy="4346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2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74" name="Прямоугольник 73"/>
          <p:cNvSpPr/>
          <p:nvPr/>
        </p:nvSpPr>
        <p:spPr>
          <a:xfrm>
            <a:off x="6263765" y="1544649"/>
            <a:ext cx="16661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Обследование оборудования</a:t>
            </a:r>
          </a:p>
        </p:txBody>
      </p:sp>
      <p:sp>
        <p:nvSpPr>
          <p:cNvPr id="75" name="Прямоугольник 74"/>
          <p:cNvSpPr/>
          <p:nvPr/>
        </p:nvSpPr>
        <p:spPr>
          <a:xfrm>
            <a:off x="8144731" y="2049826"/>
            <a:ext cx="2500327" cy="347472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76" name="Прямоугольник 75"/>
          <p:cNvSpPr/>
          <p:nvPr/>
        </p:nvSpPr>
        <p:spPr>
          <a:xfrm>
            <a:off x="8144731" y="2031133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Построение структурной схемы надежности</a:t>
            </a:r>
          </a:p>
        </p:txBody>
      </p:sp>
      <p:sp>
        <p:nvSpPr>
          <p:cNvPr id="77" name="Прямоугольник 76"/>
          <p:cNvSpPr/>
          <p:nvPr/>
        </p:nvSpPr>
        <p:spPr>
          <a:xfrm>
            <a:off x="8144731" y="2514600"/>
            <a:ext cx="2500327" cy="35105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78" name="Прямоугольник 77"/>
          <p:cNvSpPr/>
          <p:nvPr/>
        </p:nvSpPr>
        <p:spPr>
          <a:xfrm>
            <a:off x="8144731" y="2481807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видов/ последствия критичности отказов</a:t>
            </a:r>
          </a:p>
        </p:txBody>
      </p:sp>
      <p:sp>
        <p:nvSpPr>
          <p:cNvPr id="79" name="Прямоугольник 78"/>
          <p:cNvSpPr/>
          <p:nvPr/>
        </p:nvSpPr>
        <p:spPr>
          <a:xfrm>
            <a:off x="8144731" y="2990850"/>
            <a:ext cx="2500327" cy="386504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80" name="Прямоугольник 79"/>
          <p:cNvSpPr/>
          <p:nvPr/>
        </p:nvSpPr>
        <p:spPr>
          <a:xfrm>
            <a:off x="8144731" y="2982646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стратегии ТО в зависимости от наличия количественных признаков</a:t>
            </a:r>
          </a:p>
        </p:txBody>
      </p:sp>
      <p:sp>
        <p:nvSpPr>
          <p:cNvPr id="81" name="Прямоугольник 80"/>
          <p:cNvSpPr/>
          <p:nvPr/>
        </p:nvSpPr>
        <p:spPr>
          <a:xfrm>
            <a:off x="8144731" y="3505201"/>
            <a:ext cx="2500327" cy="325458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82" name="Прямоугольник 81"/>
          <p:cNvSpPr/>
          <p:nvPr/>
        </p:nvSpPr>
        <p:spPr>
          <a:xfrm>
            <a:off x="8144731" y="3465581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контролируемых параметров</a:t>
            </a:r>
          </a:p>
        </p:txBody>
      </p:sp>
      <p:sp>
        <p:nvSpPr>
          <p:cNvPr id="83" name="Прямоугольник 82"/>
          <p:cNvSpPr/>
          <p:nvPr/>
        </p:nvSpPr>
        <p:spPr>
          <a:xfrm>
            <a:off x="8144731" y="3935146"/>
            <a:ext cx="2500327" cy="249812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84" name="Прямоугольник 83"/>
          <p:cNvSpPr/>
          <p:nvPr/>
        </p:nvSpPr>
        <p:spPr>
          <a:xfrm>
            <a:off x="8144731" y="3926426"/>
            <a:ext cx="2500327" cy="240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методов и точек измерений</a:t>
            </a:r>
          </a:p>
        </p:txBody>
      </p:sp>
      <p:sp>
        <p:nvSpPr>
          <p:cNvPr id="85" name="Прямоугольник 84"/>
          <p:cNvSpPr/>
          <p:nvPr/>
        </p:nvSpPr>
        <p:spPr>
          <a:xfrm>
            <a:off x="8144731" y="4382526"/>
            <a:ext cx="2500327" cy="229070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86" name="Прямоугольник 85"/>
          <p:cNvSpPr/>
          <p:nvPr/>
        </p:nvSpPr>
        <p:spPr>
          <a:xfrm>
            <a:off x="8144731" y="4353063"/>
            <a:ext cx="2500327" cy="240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Установка уровня предупреждений</a:t>
            </a:r>
          </a:p>
        </p:txBody>
      </p:sp>
      <p:sp>
        <p:nvSpPr>
          <p:cNvPr id="87" name="Прямоугольник 86"/>
          <p:cNvSpPr/>
          <p:nvPr/>
        </p:nvSpPr>
        <p:spPr>
          <a:xfrm>
            <a:off x="8144731" y="4682799"/>
            <a:ext cx="2500327" cy="328112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88" name="Прямоугольник 87"/>
          <p:cNvSpPr/>
          <p:nvPr/>
        </p:nvSpPr>
        <p:spPr>
          <a:xfrm>
            <a:off x="8144731" y="4647013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Измерения, построение трендов и сравнение с предупреждениями</a:t>
            </a:r>
          </a:p>
        </p:txBody>
      </p:sp>
      <p:sp>
        <p:nvSpPr>
          <p:cNvPr id="89" name="Прямоугольник 88"/>
          <p:cNvSpPr/>
          <p:nvPr/>
        </p:nvSpPr>
        <p:spPr>
          <a:xfrm>
            <a:off x="8144731" y="5090309"/>
            <a:ext cx="2500327" cy="332083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90" name="Прямоугольник 89"/>
          <p:cNvSpPr/>
          <p:nvPr/>
        </p:nvSpPr>
        <p:spPr>
          <a:xfrm>
            <a:off x="8144731" y="5047944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Выполнение диагностирования, проведение прогноза</a:t>
            </a:r>
          </a:p>
        </p:txBody>
      </p:sp>
      <p:sp>
        <p:nvSpPr>
          <p:cNvPr id="91" name="Прямоугольник 90"/>
          <p:cNvSpPr/>
          <p:nvPr/>
        </p:nvSpPr>
        <p:spPr>
          <a:xfrm>
            <a:off x="8144731" y="5519089"/>
            <a:ext cx="2500327" cy="231629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92" name="Прямоугольник 91"/>
          <p:cNvSpPr/>
          <p:nvPr/>
        </p:nvSpPr>
        <p:spPr>
          <a:xfrm>
            <a:off x="8144731" y="5492185"/>
            <a:ext cx="2500327" cy="240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Проверка достоверности прогноза</a:t>
            </a:r>
          </a:p>
        </p:txBody>
      </p:sp>
      <p:sp>
        <p:nvSpPr>
          <p:cNvPr id="93" name="Прямоугольник 92"/>
          <p:cNvSpPr/>
          <p:nvPr/>
        </p:nvSpPr>
        <p:spPr>
          <a:xfrm>
            <a:off x="8144731" y="5862014"/>
            <a:ext cx="2500327" cy="356617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94" name="Прямоугольник 93"/>
          <p:cNvSpPr/>
          <p:nvPr/>
        </p:nvSpPr>
        <p:spPr>
          <a:xfrm>
            <a:off x="8144731" y="5832416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и проведение требуемых операций по ТО</a:t>
            </a:r>
          </a:p>
        </p:txBody>
      </p:sp>
      <p:sp>
        <p:nvSpPr>
          <p:cNvPr id="95" name="Прямоугольник 94"/>
          <p:cNvSpPr/>
          <p:nvPr/>
        </p:nvSpPr>
        <p:spPr>
          <a:xfrm>
            <a:off x="8144731" y="6331515"/>
            <a:ext cx="2500327" cy="325316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6350">
            <a:solidFill>
              <a:schemeClr val="accent2">
                <a:lumMod val="50000"/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920"/>
          </a:p>
        </p:txBody>
      </p:sp>
      <p:sp>
        <p:nvSpPr>
          <p:cNvPr id="96" name="Прямоугольник 95"/>
          <p:cNvSpPr/>
          <p:nvPr/>
        </p:nvSpPr>
        <p:spPr>
          <a:xfrm>
            <a:off x="8144731" y="6294037"/>
            <a:ext cx="2500327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96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Занесение результатов в «историю» машины</a:t>
            </a:r>
          </a:p>
        </p:txBody>
      </p:sp>
      <p:cxnSp>
        <p:nvCxnSpPr>
          <p:cNvPr id="10" name="Прямая соединительная линия 9"/>
          <p:cNvCxnSpPr>
            <a:endCxn id="71" idx="0"/>
          </p:cNvCxnSpPr>
          <p:nvPr/>
        </p:nvCxnSpPr>
        <p:spPr>
          <a:xfrm>
            <a:off x="9394895" y="1360555"/>
            <a:ext cx="0" cy="212214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99" name="Прямая соединительная линия 98"/>
          <p:cNvCxnSpPr/>
          <p:nvPr/>
        </p:nvCxnSpPr>
        <p:spPr>
          <a:xfrm>
            <a:off x="9383852" y="1942535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4" name="Прямая соединительная линия 103"/>
          <p:cNvCxnSpPr/>
          <p:nvPr/>
        </p:nvCxnSpPr>
        <p:spPr>
          <a:xfrm>
            <a:off x="9383852" y="2393679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5" name="Прямая соединительная линия 104"/>
          <p:cNvCxnSpPr/>
          <p:nvPr/>
        </p:nvCxnSpPr>
        <p:spPr>
          <a:xfrm>
            <a:off x="9383852" y="2857827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6" name="Прямая соединительная линия 105"/>
          <p:cNvCxnSpPr/>
          <p:nvPr/>
        </p:nvCxnSpPr>
        <p:spPr>
          <a:xfrm>
            <a:off x="9383852" y="3377355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7" name="Прямая соединительная линия 106"/>
          <p:cNvCxnSpPr/>
          <p:nvPr/>
        </p:nvCxnSpPr>
        <p:spPr>
          <a:xfrm>
            <a:off x="9383852" y="3825670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8" name="Прямая соединительная линия 107"/>
          <p:cNvCxnSpPr/>
          <p:nvPr/>
        </p:nvCxnSpPr>
        <p:spPr>
          <a:xfrm>
            <a:off x="9383851" y="4191354"/>
            <a:ext cx="0" cy="178372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1" name="Прямая соединительная линия 110"/>
          <p:cNvCxnSpPr/>
          <p:nvPr/>
        </p:nvCxnSpPr>
        <p:spPr>
          <a:xfrm>
            <a:off x="9383852" y="4577714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2" name="Прямая соединительная линия 111"/>
          <p:cNvCxnSpPr/>
          <p:nvPr/>
        </p:nvCxnSpPr>
        <p:spPr>
          <a:xfrm>
            <a:off x="9383852" y="4998827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3" name="Прямая соединительная линия 112"/>
          <p:cNvCxnSpPr/>
          <p:nvPr/>
        </p:nvCxnSpPr>
        <p:spPr>
          <a:xfrm>
            <a:off x="9383852" y="5407154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4" name="Прямая соединительная линия 113"/>
          <p:cNvCxnSpPr/>
          <p:nvPr/>
        </p:nvCxnSpPr>
        <p:spPr>
          <a:xfrm>
            <a:off x="9383852" y="5746349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5" name="Прямая соединительная линия 114"/>
          <p:cNvCxnSpPr/>
          <p:nvPr/>
        </p:nvCxnSpPr>
        <p:spPr>
          <a:xfrm>
            <a:off x="9383852" y="6206098"/>
            <a:ext cx="1" cy="125418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6" name="Прямая соединительная линия 115"/>
          <p:cNvCxnSpPr/>
          <p:nvPr/>
        </p:nvCxnSpPr>
        <p:spPr>
          <a:xfrm flipH="1">
            <a:off x="10592576" y="2699671"/>
            <a:ext cx="160102" cy="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stealth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9" name="Прямая соединительная линия 118"/>
          <p:cNvCxnSpPr/>
          <p:nvPr/>
        </p:nvCxnSpPr>
        <p:spPr>
          <a:xfrm flipV="1">
            <a:off x="10752678" y="2699673"/>
            <a:ext cx="0" cy="379450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23" name="Прямая соединительная линия 122"/>
          <p:cNvCxnSpPr/>
          <p:nvPr/>
        </p:nvCxnSpPr>
        <p:spPr>
          <a:xfrm flipH="1">
            <a:off x="10645059" y="6494172"/>
            <a:ext cx="107620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>
                <a:lumMod val="50000"/>
                <a:alpha val="70000"/>
              </a:schemeClr>
            </a:solidFill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1734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73206" y="179274"/>
            <a:ext cx="8221980" cy="824470"/>
          </a:xfrm>
          <a:prstGeom prst="rect">
            <a:avLst/>
          </a:prstGeom>
        </p:spPr>
        <p:txBody>
          <a:bodyPr lIns="109728" tIns="54864" rIns="109728" bIns="54864" anchor="t"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Методы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искусственного интеллекта:</a:t>
            </a:r>
          </a:p>
          <a:p>
            <a:pPr>
              <a:spcBef>
                <a:spcPct val="20000"/>
              </a:spcBef>
            </a:pP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Что есть машинное обучение (ML)?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83842" y="1280918"/>
            <a:ext cx="9633420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80" i="1"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 – множество признаков,</a:t>
            </a:r>
          </a:p>
          <a:p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168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множество целевой переменной,</a:t>
            </a:r>
          </a:p>
          <a:p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y: X → Y </a:t>
            </a:r>
            <a:r>
              <a:rPr lang="en-US" sz="168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неизвестная зависимость (целевая функция)</a:t>
            </a:r>
          </a:p>
          <a:p>
            <a:endParaRPr lang="ru-RU" sz="168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Дано  	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{x</a:t>
            </a:r>
            <a:r>
              <a:rPr lang="en-US" sz="1680" i="1" baseline="-250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, … ,x</a:t>
            </a:r>
            <a:r>
              <a:rPr lang="en-US" sz="1680" i="1" baseline="-2500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sz="168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обучающая выборка,</a:t>
            </a:r>
          </a:p>
          <a:p>
            <a:r>
              <a:rPr lang="ru-RU" sz="1680" i="1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680" i="1" err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1680" i="1" baseline="-2500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 = y(x</a:t>
            </a:r>
            <a:r>
              <a:rPr lang="en-US" sz="1680" i="1" baseline="-2500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en-US" sz="1680" i="1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 = 1, … , l </a:t>
            </a:r>
            <a:r>
              <a:rPr lang="en-US" sz="168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известные целевые переменные.</a:t>
            </a:r>
          </a:p>
          <a:p>
            <a:endParaRPr lang="ru-RU" sz="168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68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Найти	</a:t>
            </a:r>
            <a:r>
              <a:rPr lang="ru-RU" sz="1680" i="1"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: X → Y </a:t>
            </a:r>
            <a:r>
              <a:rPr lang="en-US" sz="168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алгоритм, целевую функцию, приближающую 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 на всем множестве </a:t>
            </a:r>
            <a:r>
              <a:rPr lang="en-US" sz="1680" i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ru-RU" sz="2160"/>
          </a:p>
        </p:txBody>
      </p:sp>
      <p:sp>
        <p:nvSpPr>
          <p:cNvPr id="5" name="TextBox 4"/>
          <p:cNvSpPr txBox="1"/>
          <p:nvPr/>
        </p:nvSpPr>
        <p:spPr>
          <a:xfrm>
            <a:off x="4038715" y="4305847"/>
            <a:ext cx="4169664" cy="3508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Типы задач машинного обучения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48074" y="4855464"/>
            <a:ext cx="2550946" cy="3508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Задача классификации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13550" y="4855463"/>
            <a:ext cx="2550946" cy="3508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Задача кластеризации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82598" y="4855462"/>
            <a:ext cx="2550946" cy="3508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680">
                <a:latin typeface="Arial" panose="020B0604020202020204" pitchFamily="34" charset="0"/>
                <a:cs typeface="Arial" panose="020B0604020202020204" pitchFamily="34" charset="0"/>
              </a:rPr>
              <a:t>Задача регрессии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721864" y="2278586"/>
            <a:ext cx="8333993" cy="653460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12" name="Прямоугольник 11"/>
          <p:cNvSpPr/>
          <p:nvPr/>
        </p:nvSpPr>
        <p:spPr>
          <a:xfrm>
            <a:off x="2721864" y="3198186"/>
            <a:ext cx="8333993" cy="653460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13" name="Прямоугольник 12"/>
          <p:cNvSpPr/>
          <p:nvPr/>
        </p:nvSpPr>
        <p:spPr>
          <a:xfrm>
            <a:off x="1757936" y="3200702"/>
            <a:ext cx="959140" cy="653460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14" name="Прямоугольник 13"/>
          <p:cNvSpPr/>
          <p:nvPr/>
        </p:nvSpPr>
        <p:spPr>
          <a:xfrm>
            <a:off x="1757934" y="2277336"/>
            <a:ext cx="959140" cy="653460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</p:spTree>
    <p:extLst>
      <p:ext uri="{BB962C8B-B14F-4D97-AF65-F5344CB8AC3E}">
        <p14:creationId xmlns:p14="http://schemas.microsoft.com/office/powerpoint/2010/main" val="376549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36560" y="323579"/>
            <a:ext cx="8585346" cy="824470"/>
          </a:xfrm>
          <a:prstGeom prst="rect">
            <a:avLst/>
          </a:prstGeom>
        </p:spPr>
        <p:txBody>
          <a:bodyPr lIns="109728" tIns="54864" rIns="109728" bIns="54864" anchor="t">
            <a:noAutofit/>
          </a:bodyPr>
          <a:lstStyle/>
          <a:p>
            <a:pPr>
              <a:spcBef>
                <a:spcPct val="20000"/>
              </a:spcBef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Машинное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обучение в применении к РЛС ДО</a:t>
            </a:r>
          </a:p>
        </p:txBody>
      </p:sp>
      <p:pic>
        <p:nvPicPr>
          <p:cNvPr id="5" name="Рисунок 5" descr="Изображение выглядит как рисунок, стол&#10;&#10;Автоматически созданное описание">
            <a:extLst>
              <a:ext uri="{FF2B5EF4-FFF2-40B4-BE49-F238E27FC236}">
                <a16:creationId xmlns:a16="http://schemas.microsoft.com/office/drawing/2014/main" id="{9CAF1CDB-8F51-402F-A456-764D9909F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18" y="1945382"/>
            <a:ext cx="2545459" cy="1796795"/>
          </a:xfrm>
          <a:prstGeom prst="rect">
            <a:avLst/>
          </a:prstGeom>
        </p:spPr>
      </p:pic>
      <p:sp>
        <p:nvSpPr>
          <p:cNvPr id="8" name="Стрелка вниз 13">
            <a:extLst>
              <a:ext uri="{FF2B5EF4-FFF2-40B4-BE49-F238E27FC236}">
                <a16:creationId xmlns:a16="http://schemas.microsoft.com/office/drawing/2014/main" id="{D80BF943-2090-42FF-9868-65108B8E721E}"/>
              </a:ext>
            </a:extLst>
          </p:cNvPr>
          <p:cNvSpPr/>
          <p:nvPr/>
        </p:nvSpPr>
        <p:spPr>
          <a:xfrm rot="-5400000">
            <a:off x="3484234" y="2362466"/>
            <a:ext cx="951313" cy="1223225"/>
          </a:xfrm>
          <a:prstGeom prst="downArrow">
            <a:avLst>
              <a:gd name="adj1" fmla="val 50000"/>
              <a:gd name="adj2" fmla="val 42900"/>
            </a:avLst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18872" tIns="59436" rIns="118872" bIns="594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1040"/>
              </a:spcAft>
            </a:pPr>
            <a:endParaRPr lang="ru-RU" sz="1560" b="1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Стрелка вниз 13">
            <a:extLst>
              <a:ext uri="{FF2B5EF4-FFF2-40B4-BE49-F238E27FC236}">
                <a16:creationId xmlns:a16="http://schemas.microsoft.com/office/drawing/2014/main" id="{469030FF-CB99-44A6-A104-9E30D89378BD}"/>
              </a:ext>
            </a:extLst>
          </p:cNvPr>
          <p:cNvSpPr/>
          <p:nvPr/>
        </p:nvSpPr>
        <p:spPr>
          <a:xfrm rot="-5400000">
            <a:off x="7802046" y="2406433"/>
            <a:ext cx="951313" cy="1223225"/>
          </a:xfrm>
          <a:prstGeom prst="downArrow">
            <a:avLst>
              <a:gd name="adj1" fmla="val 50000"/>
              <a:gd name="adj2" fmla="val 42900"/>
            </a:avLst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18872" tIns="59436" rIns="118872" bIns="594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1040"/>
              </a:spcAft>
            </a:pPr>
            <a:endParaRPr lang="ru-RU" sz="1560" b="1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FD438E-CF78-497B-8110-55093D88FF30}"/>
              </a:ext>
            </a:extLst>
          </p:cNvPr>
          <p:cNvSpPr txBox="1"/>
          <p:nvPr/>
        </p:nvSpPr>
        <p:spPr>
          <a:xfrm>
            <a:off x="1754886" y="4073251"/>
            <a:ext cx="4135901" cy="11633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Данные технического состояния</a:t>
            </a:r>
          </a:p>
          <a:p>
            <a:pPr marL="342900" indent="-342900">
              <a:buFont typeface="Arial"/>
              <a:buChar char="•"/>
            </a:pPr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Данные функционального контроля</a:t>
            </a:r>
          </a:p>
          <a:p>
            <a:pPr marL="342900" indent="-342900">
              <a:buFont typeface="Arial"/>
              <a:buChar char="•"/>
            </a:pPr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Внешние факторы</a:t>
            </a:r>
          </a:p>
          <a:p>
            <a:endParaRPr lang="ru-RU" sz="2160">
              <a:latin typeface="Times New Roman"/>
              <a:cs typeface="Times New Roman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0D819B-66D0-4220-8F5B-E557ACC0C851}"/>
              </a:ext>
            </a:extLst>
          </p:cNvPr>
          <p:cNvSpPr txBox="1"/>
          <p:nvPr/>
        </p:nvSpPr>
        <p:spPr>
          <a:xfrm>
            <a:off x="7281361" y="4062040"/>
            <a:ext cx="413590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Прогноз значений функциональных</a:t>
            </a:r>
          </a:p>
          <a:p>
            <a:r>
              <a:rPr lang="ru-RU" sz="1560">
                <a:latin typeface="Arial" panose="020B0604020202020204" pitchFamily="34" charset="0"/>
                <a:cs typeface="Arial" panose="020B0604020202020204" pitchFamily="34" charset="0"/>
              </a:rPr>
              <a:t>характеристик изделия</a:t>
            </a:r>
          </a:p>
          <a:p>
            <a:endParaRPr lang="ru-RU" sz="2160">
              <a:latin typeface="Times New Roman"/>
              <a:cs typeface="Times New Roman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3"/>
          <a:srcRect l="13515" t="11469" r="11462" b="21710"/>
          <a:stretch/>
        </p:blipFill>
        <p:spPr>
          <a:xfrm>
            <a:off x="8889315" y="2205984"/>
            <a:ext cx="2415976" cy="1536192"/>
          </a:xfrm>
          <a:prstGeom prst="rect">
            <a:avLst/>
          </a:prstGeom>
        </p:spPr>
      </p:pic>
      <p:pic>
        <p:nvPicPr>
          <p:cNvPr id="11266" name="Picture 2" descr="Как сократить размер нейросети на 10-20% и не проиграть в точности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174" y="1830457"/>
            <a:ext cx="3349244" cy="2157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475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00100" y="130578"/>
            <a:ext cx="8221980" cy="82447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ct val="20000"/>
              </a:spcBef>
              <a:buFont typeface="Arial"/>
              <a:buNone/>
            </a:pP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Опыт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применения методов </a:t>
            </a: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машинного обучения в 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РЛС ДО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454554" y="1101330"/>
            <a:ext cx="4353410" cy="931794"/>
          </a:xfrm>
          <a:prstGeom prst="rect">
            <a:avLst/>
          </a:prstGeom>
        </p:spPr>
        <p:txBody>
          <a:bodyPr wrap="square" lIns="109728" tIns="54864" rIns="109728" bIns="54864" anchor="t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560" b="1" dirty="0">
                <a:solidFill>
                  <a:srgbClr val="002060"/>
                </a:solidFill>
                <a:latin typeface="Arial"/>
                <a:cs typeface="Arial"/>
              </a:rPr>
              <a:t>Проблемные вопросы, возникающие при разработке модели прогнозирования функциональных характеристик РЛС: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550566" y="2212314"/>
            <a:ext cx="4133954" cy="8900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Слишком большое количество разнородных данных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A22868D-0455-425F-8E79-EE6266AAE4D9}"/>
              </a:ext>
            </a:extLst>
          </p:cNvPr>
          <p:cNvSpPr/>
          <p:nvPr/>
        </p:nvSpPr>
        <p:spPr>
          <a:xfrm>
            <a:off x="1550566" y="3391084"/>
            <a:ext cx="4133954" cy="90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Недостаточное количество выборки данных - малый объем обучающей выборки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C24ED85-75A5-46F6-B257-951485C0ADB6}"/>
              </a:ext>
            </a:extLst>
          </p:cNvPr>
          <p:cNvSpPr/>
          <p:nvPr/>
        </p:nvSpPr>
        <p:spPr>
          <a:xfrm>
            <a:off x="1550566" y="4580782"/>
            <a:ext cx="4133956" cy="823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Данные могут быть нерепрезентативны в случае задачи предсказания отказов редких или вовсе неизвестных отказов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014971" y="2212314"/>
            <a:ext cx="3731320" cy="890089"/>
          </a:xfrm>
          <a:prstGeom prst="rect">
            <a:avLst/>
          </a:prstGeom>
          <a:solidFill>
            <a:srgbClr val="A3EF99"/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РСА, </a:t>
            </a:r>
            <a:r>
              <a:rPr lang="ru-RU" sz="1560" err="1">
                <a:solidFill>
                  <a:srgbClr val="002060"/>
                </a:solidFill>
                <a:latin typeface="Arial"/>
                <a:cs typeface="Arial"/>
              </a:rPr>
              <a:t>нейросетевые</a:t>
            </a: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lang="ru-RU" sz="1560" err="1">
                <a:solidFill>
                  <a:srgbClr val="002060"/>
                </a:solidFill>
                <a:latin typeface="Arial"/>
                <a:cs typeface="Arial"/>
              </a:rPr>
              <a:t>энкодеры</a:t>
            </a: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, прочие методы понижения размерности.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7014970" y="1573452"/>
            <a:ext cx="3652842" cy="384464"/>
          </a:xfrm>
          <a:prstGeom prst="rect">
            <a:avLst/>
          </a:prstGeom>
        </p:spPr>
        <p:txBody>
          <a:bodyPr wrap="square" lIns="109728" tIns="54864" rIns="109728" bIns="54864" anchor="t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560" b="1">
                <a:solidFill>
                  <a:srgbClr val="002060"/>
                </a:solidFill>
                <a:latin typeface="Arial"/>
                <a:cs typeface="Arial"/>
              </a:rPr>
              <a:t>Способы решения проблем: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A22868D-0455-425F-8E79-EE6266AAE4D9}"/>
              </a:ext>
            </a:extLst>
          </p:cNvPr>
          <p:cNvSpPr/>
          <p:nvPr/>
        </p:nvSpPr>
        <p:spPr>
          <a:xfrm>
            <a:off x="7014971" y="3390076"/>
            <a:ext cx="3731320" cy="903032"/>
          </a:xfrm>
          <a:prstGeom prst="rect">
            <a:avLst/>
          </a:prstGeom>
          <a:solidFill>
            <a:srgbClr val="A3EF99"/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 Обучение на синтетических данных, разработка имитатора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C24ED85-75A5-46F6-B257-951485C0ADB6}"/>
              </a:ext>
            </a:extLst>
          </p:cNvPr>
          <p:cNvSpPr/>
          <p:nvPr/>
        </p:nvSpPr>
        <p:spPr>
          <a:xfrm>
            <a:off x="7014970" y="4580782"/>
            <a:ext cx="3731320" cy="823322"/>
          </a:xfrm>
          <a:prstGeom prst="rect">
            <a:avLst/>
          </a:prstGeom>
          <a:solidFill>
            <a:srgbClr val="A3EF99"/>
          </a:solidFill>
          <a:ln w="6350">
            <a:solidFill>
              <a:schemeClr val="accent1">
                <a:lumMod val="5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>
              <a:lnSpc>
                <a:spcPct val="114000"/>
              </a:lnSpc>
            </a:pPr>
            <a:r>
              <a:rPr lang="ru-RU" sz="1560">
                <a:solidFill>
                  <a:srgbClr val="002060"/>
                </a:solidFill>
                <a:latin typeface="Arial"/>
                <a:cs typeface="Arial"/>
              </a:rPr>
              <a:t>Применение топологического анализа данных для поиска аномалий во временных рядах</a:t>
            </a:r>
            <a:endParaRPr lang="ru-RU" sz="156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Стрелка вправо 1"/>
          <p:cNvSpPr/>
          <p:nvPr/>
        </p:nvSpPr>
        <p:spPr>
          <a:xfrm>
            <a:off x="5807966" y="2457292"/>
            <a:ext cx="1070034" cy="423068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14" name="Стрелка вправо 13"/>
          <p:cNvSpPr/>
          <p:nvPr/>
        </p:nvSpPr>
        <p:spPr>
          <a:xfrm>
            <a:off x="5807965" y="3630057"/>
            <a:ext cx="1070034" cy="423068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  <p:sp>
        <p:nvSpPr>
          <p:cNvPr id="15" name="Стрелка вправо 14"/>
          <p:cNvSpPr/>
          <p:nvPr/>
        </p:nvSpPr>
        <p:spPr>
          <a:xfrm>
            <a:off x="5808057" y="4780909"/>
            <a:ext cx="1070034" cy="423068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160"/>
          </a:p>
        </p:txBody>
      </p:sp>
    </p:spTree>
    <p:extLst>
      <p:ext uri="{BB962C8B-B14F-4D97-AF65-F5344CB8AC3E}">
        <p14:creationId xmlns:p14="http://schemas.microsoft.com/office/powerpoint/2010/main" val="393318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197801" y="2554714"/>
            <a:ext cx="97773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>
                <a:solidFill>
                  <a:schemeClr val="accent1">
                    <a:lumMod val="75000"/>
                  </a:schemeClr>
                </a:solidFill>
                <a:latin typeface="Segoe UI" pitchFamily="34" charset="0"/>
                <a:cs typeface="Segoe UI" pitchFamily="34" charset="0"/>
              </a:rPr>
              <a:t>Исследовательское задание</a:t>
            </a:r>
            <a:endParaRPr lang="ru-RU" sz="4000" b="1" dirty="0">
              <a:solidFill>
                <a:schemeClr val="accent1">
                  <a:lumMod val="7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67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822</Words>
  <Application>Microsoft Office PowerPoint</Application>
  <PresentationFormat>Широкоэкранный</PresentationFormat>
  <Paragraphs>161</Paragraphs>
  <Slides>14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Segoe UI</vt:lpstr>
      <vt:lpstr>Segoe UI Semibold</vt:lpstr>
      <vt:lpstr>Times New Roman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Перлов Анатолий Юрьевич (locadm)</cp:lastModifiedBy>
  <cp:revision>26</cp:revision>
  <dcterms:created xsi:type="dcterms:W3CDTF">2021-10-21T15:39:31Z</dcterms:created>
  <dcterms:modified xsi:type="dcterms:W3CDTF">2021-12-17T08:50:21Z</dcterms:modified>
</cp:coreProperties>
</file>